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6F72A-7C4B-4515-A2CE-155151202868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DB118-0D0D-4235-B779-95E63BB8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8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DB118-0D0D-4235-B779-95E63BB8F4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3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0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1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1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7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4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7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6/13/2026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7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6/13/2026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0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6/13/2026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4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3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8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6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06725-8FC5-BB7A-9D0C-CC094129B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 descr="Red Flowing Smoke">
            <a:extLst>
              <a:ext uri="{FF2B5EF4-FFF2-40B4-BE49-F238E27FC236}">
                <a16:creationId xmlns:a16="http://schemas.microsoft.com/office/drawing/2014/main" id="{645FE8B6-B284-2E4D-E6A5-36736E76F6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84" r="-1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198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5D759-7DBF-8C2D-2D8B-0A3B9D05F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8833" y="1914053"/>
            <a:ext cx="3445923" cy="210421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Heat Illness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53C58-5DEF-2A4B-6E63-F59909832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8832" y="4117660"/>
            <a:ext cx="3485193" cy="128629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Diego Herrera, DO, CAQSM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Primary Care Sports Medicine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Northside Hospital Orthopedics Soccer Medicine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77562E-4477-54FA-DBEC-6942D6DED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509" cy="11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82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2976-D703-61DE-181B-9ECDEB08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AEB80-F0E2-20C2-443E-DB4676D0E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to keep in mind that heat injury can predispose to new heat-related injuries in the future</a:t>
            </a:r>
          </a:p>
          <a:p>
            <a:r>
              <a:rPr lang="en-US" dirty="0"/>
              <a:t>Follow up with sports medicine physician for guidance in return to soccer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3CEDE-6358-FBCE-0B1F-B124CA1F1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91" y="0"/>
            <a:ext cx="960509" cy="11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5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2EE4-BA4A-3DAB-6F85-5B033B79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2D5DB-E37C-B610-F2F6-1C715BDE2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Luetmer M, Asplund C. Environmental Illness. In: </a:t>
            </a:r>
            <a:r>
              <a:rPr lang="en-US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Harrast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MA, </a:t>
            </a:r>
            <a:r>
              <a:rPr lang="en-US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Finnoff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JT. Sports Medicine: Study Guide and Review for Boards, Third Edition. New York, NY: Springer Publishing Company: 2021: 367-381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B33F1-B143-430F-5BD2-01E9E6954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91" y="0"/>
            <a:ext cx="960509" cy="11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C088-9A0D-1925-4087-B0E08ED8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Northside Hospital Orthopedics – Soccer Medicine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A2BC1-3EF7-882A-9D89-539C41303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10653579" cy="1437021"/>
          </a:xfrm>
        </p:spPr>
        <p:txBody>
          <a:bodyPr/>
          <a:lstStyle/>
          <a:p>
            <a:r>
              <a:rPr lang="en-US" dirty="0"/>
              <a:t>https://www.northside.com/sportsmedicinespecialists/services/soccer-medicine-program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4259C-B9BA-F56C-8A2E-E2A513BA4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98" y="2881220"/>
            <a:ext cx="2796076" cy="342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4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A69C-8D86-69DD-A116-7E216550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Evaporation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77155-F72C-355A-7121-86DFA681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Evaporation is the primary method of for heat dissipation with vigorous exercise</a:t>
            </a:r>
          </a:p>
          <a:p>
            <a:r>
              <a:rPr lang="en-US" dirty="0"/>
              <a:t>There is reduced sweat vaporization in settings of high humidity and lack of wind</a:t>
            </a:r>
          </a:p>
          <a:p>
            <a:r>
              <a:rPr lang="en-US" dirty="0"/>
              <a:t>Wearing lightweight and moisture wicking clothing can help with evaporative cooling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0B4E2-7450-B23D-94DF-7DB457CE3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91" y="0"/>
            <a:ext cx="960509" cy="11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0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67A7-4715-B60C-BBC8-2091B5709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ED888-C823-D3E8-5167-34C576FE6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Environmental</a:t>
            </a:r>
          </a:p>
          <a:p>
            <a:pPr lvl="1"/>
            <a:r>
              <a:rPr lang="en-US" dirty="0"/>
              <a:t>High heat and humidity</a:t>
            </a:r>
          </a:p>
          <a:p>
            <a:pPr lvl="1"/>
            <a:r>
              <a:rPr lang="en-US" dirty="0"/>
              <a:t>Lack of cloud cover, wind, or shade</a:t>
            </a:r>
          </a:p>
          <a:p>
            <a:r>
              <a:rPr lang="en-US" dirty="0"/>
              <a:t>Intrinsic</a:t>
            </a:r>
          </a:p>
          <a:p>
            <a:pPr lvl="1"/>
            <a:r>
              <a:rPr lang="en-US" dirty="0"/>
              <a:t>High motivated individuals (does not want to stop to rest despite feeling poorly)</a:t>
            </a:r>
          </a:p>
          <a:p>
            <a:pPr lvl="1"/>
            <a:r>
              <a:rPr lang="en-US" dirty="0"/>
              <a:t>Genetics</a:t>
            </a:r>
          </a:p>
          <a:p>
            <a:r>
              <a:rPr lang="en-US" dirty="0"/>
              <a:t>Acquired</a:t>
            </a:r>
          </a:p>
          <a:p>
            <a:pPr lvl="1"/>
            <a:r>
              <a:rPr lang="en-US" dirty="0"/>
              <a:t>Acute illness such as fever or upper respiratory infection</a:t>
            </a:r>
          </a:p>
          <a:p>
            <a:pPr lvl="1"/>
            <a:r>
              <a:rPr lang="en-US" dirty="0"/>
              <a:t>Dehydration</a:t>
            </a:r>
          </a:p>
          <a:p>
            <a:pPr lvl="1"/>
            <a:r>
              <a:rPr lang="en-US" dirty="0"/>
              <a:t>Sleep deprivation</a:t>
            </a:r>
          </a:p>
          <a:p>
            <a:pPr lvl="1"/>
            <a:r>
              <a:rPr lang="en-US" dirty="0"/>
              <a:t>Cumulative heat load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9486C-A2EB-0024-A990-E6F24EEC5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91" y="0"/>
            <a:ext cx="960509" cy="11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4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F711-5D5A-D5BA-E742-8EB7FF9F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5393-9EE8-DA6B-F109-1D5D44DE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</a:t>
            </a:r>
          </a:p>
          <a:p>
            <a:pPr lvl="1"/>
            <a:r>
              <a:rPr lang="en-US" dirty="0"/>
              <a:t>Poor physical fitness</a:t>
            </a:r>
          </a:p>
          <a:p>
            <a:pPr lvl="1"/>
            <a:r>
              <a:rPr lang="en-US" dirty="0"/>
              <a:t>Inadequate rest</a:t>
            </a:r>
          </a:p>
          <a:p>
            <a:r>
              <a:rPr lang="en-US" dirty="0"/>
              <a:t>Medications</a:t>
            </a:r>
          </a:p>
          <a:p>
            <a:pPr lvl="1"/>
            <a:r>
              <a:rPr lang="en-US" dirty="0"/>
              <a:t>SSRIs</a:t>
            </a:r>
          </a:p>
          <a:p>
            <a:pPr lvl="1"/>
            <a:r>
              <a:rPr lang="en-US" dirty="0"/>
              <a:t>Antihistamines</a:t>
            </a:r>
          </a:p>
          <a:p>
            <a:pPr lvl="1"/>
            <a:r>
              <a:rPr lang="en-US" dirty="0"/>
              <a:t>Stimulants (ADHD meds and </a:t>
            </a:r>
            <a:r>
              <a:rPr lang="en-US" dirty="0" err="1"/>
              <a:t>pseudophedrine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EB8CE-48FF-28B3-E20C-91586A8AD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91" y="0"/>
            <a:ext cx="960509" cy="11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99E9-A4BC-F7D0-D3BE-69A09F4F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of Heat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30BEB-CEEB-6CF6-B308-8FC5FBECA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acclimatization</a:t>
            </a:r>
          </a:p>
          <a:p>
            <a:pPr lvl="1"/>
            <a:r>
              <a:rPr lang="en-US" dirty="0"/>
              <a:t>Each athlete needs time for physiologic adaptations</a:t>
            </a:r>
          </a:p>
          <a:p>
            <a:pPr lvl="1"/>
            <a:r>
              <a:rPr lang="en-US" dirty="0"/>
              <a:t>Decrease exercise duration and intensity in hot environment, then gradually increase to normal duration and intensity over 10 to 14 days</a:t>
            </a:r>
          </a:p>
          <a:p>
            <a:r>
              <a:rPr lang="en-US" dirty="0"/>
              <a:t>Adequate hydration</a:t>
            </a:r>
          </a:p>
          <a:p>
            <a:pPr lvl="1"/>
            <a:r>
              <a:rPr lang="en-US" dirty="0"/>
              <a:t>This should not just be same day hydration</a:t>
            </a:r>
          </a:p>
          <a:p>
            <a:pPr lvl="1"/>
            <a:r>
              <a:rPr lang="en-US" dirty="0"/>
              <a:t>Drink 5-7 mL/kg of fluid 4 hours prior to exercise</a:t>
            </a:r>
          </a:p>
          <a:p>
            <a:pPr lvl="1"/>
            <a:r>
              <a:rPr lang="en-US" dirty="0"/>
              <a:t>During exercise, drink to thirst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99A10-75D5-1318-2B30-A02AD9692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91" y="0"/>
            <a:ext cx="960509" cy="11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8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B973-6387-9EF4-F3B5-2D5094E1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Levels of Heat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5E5FA-F546-116D-7323-02745284F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cramps</a:t>
            </a:r>
          </a:p>
          <a:p>
            <a:r>
              <a:rPr lang="en-US" dirty="0"/>
              <a:t>Heat exhaustion</a:t>
            </a:r>
          </a:p>
          <a:p>
            <a:r>
              <a:rPr lang="en-US" dirty="0"/>
              <a:t>Heat stroke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ACFC7-E206-AC5C-7B3D-3301EA14E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91" y="0"/>
            <a:ext cx="960509" cy="11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1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A468-FC89-7303-937A-06F6527F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Muscle Cramps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95DC3-A9A6-76C4-C429-FD135D2CF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in large muscle groups</a:t>
            </a:r>
          </a:p>
          <a:p>
            <a:r>
              <a:rPr lang="en-US" dirty="0"/>
              <a:t>Due to heat exposure and electrolyte loss in sweat</a:t>
            </a:r>
          </a:p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Rest</a:t>
            </a:r>
          </a:p>
          <a:p>
            <a:pPr lvl="1"/>
            <a:r>
              <a:rPr lang="en-US" dirty="0"/>
              <a:t>Oral rehydration</a:t>
            </a:r>
          </a:p>
          <a:p>
            <a:pPr lvl="1"/>
            <a:r>
              <a:rPr lang="en-US" dirty="0"/>
              <a:t>Electrolyte replacement</a:t>
            </a:r>
          </a:p>
          <a:p>
            <a:pPr lvl="1"/>
            <a:r>
              <a:rPr lang="en-US" dirty="0"/>
              <a:t>Cooling</a:t>
            </a:r>
          </a:p>
          <a:p>
            <a:pPr lvl="1"/>
            <a:r>
              <a:rPr lang="en-US" dirty="0"/>
              <a:t>IV fluids at ER if severe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827A3-1C09-BEC7-30C9-80AA65E0B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91" y="0"/>
            <a:ext cx="960509" cy="11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8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C5E2-82D4-144C-E83E-4272D905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Exhaustion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1AD3C-07BB-13D0-D857-E997076F7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Profuse sweating, headache, nausea, weakness, fatigue, intense thirst, inability to continue exercise</a:t>
            </a:r>
          </a:p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Mild symptoms</a:t>
            </a:r>
          </a:p>
          <a:p>
            <a:pPr lvl="2"/>
            <a:r>
              <a:rPr lang="en-US" dirty="0"/>
              <a:t>Treat on site in cool, shaded area with legs elevated</a:t>
            </a:r>
          </a:p>
          <a:p>
            <a:pPr lvl="2"/>
            <a:r>
              <a:rPr lang="en-US" dirty="0"/>
              <a:t>Assess vitals, begin oral fluid replacement, consider oral electrolytes or salty foods</a:t>
            </a:r>
          </a:p>
          <a:p>
            <a:pPr lvl="2"/>
            <a:r>
              <a:rPr lang="en-US" dirty="0"/>
              <a:t>Rapid cooling = remove excess clothing, ice packs in armpit, neck, and groin while laying on wet blanket</a:t>
            </a:r>
          </a:p>
          <a:p>
            <a:pPr lvl="1"/>
            <a:r>
              <a:rPr lang="en-US" dirty="0"/>
              <a:t>Severe symptoms</a:t>
            </a:r>
          </a:p>
          <a:p>
            <a:pPr lvl="2"/>
            <a:r>
              <a:rPr lang="en-US" dirty="0"/>
              <a:t>Consider heat stroke and call 911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1FED8-382D-D9CD-F4D7-CDF81607E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91" y="0"/>
            <a:ext cx="960509" cy="11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5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3AA0-1D7D-3BDD-384F-05066006F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Exertional Heat Stroke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611EF-59D9-2027-FEF3-FBB1D697E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Core body temperature greater than or equal to 40 degrees C (104 F)</a:t>
            </a:r>
          </a:p>
          <a:p>
            <a:r>
              <a:rPr lang="en-US" dirty="0"/>
              <a:t>Disorientation, dizziness, inappropriate behavior, ataxia, delirium, collapse, loss of consciousness, seizures, coma</a:t>
            </a:r>
          </a:p>
          <a:p>
            <a:r>
              <a:rPr lang="en-US" dirty="0"/>
              <a:t>May have lucid intervals</a:t>
            </a:r>
          </a:p>
          <a:p>
            <a:r>
              <a:rPr lang="en-US" dirty="0"/>
              <a:t>Athlete may appear hot, pale, and wet skin (NOT dry, which is more common in classic heat stroke in older adults)</a:t>
            </a:r>
          </a:p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Early recognition and rapid cooling</a:t>
            </a:r>
          </a:p>
          <a:p>
            <a:pPr lvl="2"/>
            <a:r>
              <a:rPr lang="en-US" dirty="0"/>
              <a:t>Cold water immersion (CWI) in ice water</a:t>
            </a:r>
          </a:p>
          <a:p>
            <a:pPr lvl="2"/>
            <a:r>
              <a:rPr lang="en-US" dirty="0"/>
              <a:t>Activate emergency services immediately</a:t>
            </a:r>
          </a:p>
          <a:p>
            <a:pPr lvl="2"/>
            <a:r>
              <a:rPr lang="en-US" dirty="0"/>
              <a:t>Oral rehydration preferred but if not able, administer IV fluids</a:t>
            </a:r>
          </a:p>
          <a:p>
            <a:pPr lvl="2"/>
            <a:r>
              <a:rPr lang="en-US" dirty="0"/>
              <a:t>Do not move athlete until core temperature reaches 38.6 degrees Celsius</a:t>
            </a:r>
          </a:p>
          <a:p>
            <a:pPr lvl="2"/>
            <a:r>
              <a:rPr lang="en-US" dirty="0"/>
              <a:t>Transport to 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030D8-35FF-C9C1-60C9-10279D676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91" y="0"/>
            <a:ext cx="960509" cy="11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16376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517</Words>
  <Application>Microsoft Office PowerPoint</Application>
  <PresentationFormat>Widescreen</PresentationFormat>
  <Paragraphs>78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 Light</vt:lpstr>
      <vt:lpstr>Neue Haas Grotesk Text Pro</vt:lpstr>
      <vt:lpstr>VanillaVTI</vt:lpstr>
      <vt:lpstr>Heat Illness</vt:lpstr>
      <vt:lpstr>Evaporation Considerations</vt:lpstr>
      <vt:lpstr>Risk Factors</vt:lpstr>
      <vt:lpstr>Risk Factors (continued)</vt:lpstr>
      <vt:lpstr>Prevention of Heat Injury</vt:lpstr>
      <vt:lpstr>Varying Levels of Heat Illness</vt:lpstr>
      <vt:lpstr>Heat Muscle Cramps</vt:lpstr>
      <vt:lpstr>Heat Exhaustion</vt:lpstr>
      <vt:lpstr>Exertional Heat Stroke</vt:lpstr>
      <vt:lpstr>Return to Sport</vt:lpstr>
      <vt:lpstr>References</vt:lpstr>
      <vt:lpstr>Northside Hospital Orthopedics – Soccer Medicine Program</vt:lpstr>
    </vt:vector>
  </TitlesOfParts>
  <Company>Northside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Diego Herrera</dc:creator>
  <cp:lastModifiedBy>Diego Herrera</cp:lastModifiedBy>
  <cp:revision>11</cp:revision>
  <dcterms:created xsi:type="dcterms:W3CDTF">2026-06-13T16:44:47Z</dcterms:created>
  <dcterms:modified xsi:type="dcterms:W3CDTF">2026-06-14T02:20:55Z</dcterms:modified>
</cp:coreProperties>
</file>