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8" r:id="rId3"/>
    <p:sldId id="262" r:id="rId4"/>
    <p:sldId id="259" r:id="rId5"/>
    <p:sldId id="261" r:id="rId6"/>
    <p:sldId id="263" r:id="rId7"/>
    <p:sldId id="264" r:id="rId8"/>
    <p:sldId id="265" r:id="rId9"/>
    <p:sldId id="266" r:id="rId10"/>
    <p:sldId id="269" r:id="rId11"/>
    <p:sldId id="26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15" autoAdjust="0"/>
    <p:restoredTop sz="94660"/>
  </p:normalViewPr>
  <p:slideViewPr>
    <p:cSldViewPr snapToGrid="0">
      <p:cViewPr varScale="1">
        <p:scale>
          <a:sx n="90" d="100"/>
          <a:sy n="90" d="100"/>
        </p:scale>
        <p:origin x="87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290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40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884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290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23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358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8/5/2026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953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646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8/5/2026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172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382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476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665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6" r:id="rId6"/>
    <p:sldLayoutId id="2147483662" r:id="rId7"/>
    <p:sldLayoutId id="2147483663" r:id="rId8"/>
    <p:sldLayoutId id="2147483664" r:id="rId9"/>
    <p:sldLayoutId id="2147483665" r:id="rId10"/>
    <p:sldLayoutId id="214748366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northside.com/sportsmedicinespecialists/services/soccer-medicine-program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E448DB1-4196-18A6-15DA-C72635C1B1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pic>
        <p:nvPicPr>
          <p:cNvPr id="4" name="Picture 3" descr="3D rendering of blue soccer balls suspended in mid-air">
            <a:extLst>
              <a:ext uri="{FF2B5EF4-FFF2-40B4-BE49-F238E27FC236}">
                <a16:creationId xmlns:a16="http://schemas.microsoft.com/office/drawing/2014/main" id="{B11DFD9E-6C0C-C415-105B-2AE410915C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375" b="16375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6A10D8F-D463-70E5-239B-17AD65EF4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73183" y="173181"/>
            <a:ext cx="6858002" cy="651164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6000">
                <a:schemeClr val="bg1">
                  <a:alpha val="30000"/>
                </a:schemeClr>
              </a:gs>
              <a:gs pos="26000">
                <a:schemeClr val="bg1">
                  <a:alpha val="17000"/>
                </a:schemeClr>
              </a:gs>
              <a:gs pos="100000">
                <a:schemeClr val="bg1">
                  <a:alpha val="4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448E4D-4FBA-C4D8-B990-E256DDEA50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6506" y="603315"/>
            <a:ext cx="5649211" cy="3685731"/>
          </a:xfrm>
        </p:spPr>
        <p:txBody>
          <a:bodyPr anchor="t">
            <a:normAutofit fontScale="90000"/>
          </a:bodyPr>
          <a:lstStyle/>
          <a:p>
            <a:pPr algn="l"/>
            <a:r>
              <a:rPr lang="en-US" sz="6600" dirty="0"/>
              <a:t>Hip Apophyseal Injuries in Adolescents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348A64-41EE-3A37-A47B-7FB4201CD8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6507" y="4437176"/>
            <a:ext cx="4007587" cy="1290807"/>
          </a:xfrm>
        </p:spPr>
        <p:txBody>
          <a:bodyPr anchor="ctr">
            <a:normAutofit fontScale="92500"/>
          </a:bodyPr>
          <a:lstStyle/>
          <a:p>
            <a:pPr algn="l"/>
            <a:r>
              <a:rPr lang="en-US" sz="2200" dirty="0"/>
              <a:t>Diego Herrera, DO, CAQSM</a:t>
            </a:r>
          </a:p>
          <a:p>
            <a:pPr algn="l"/>
            <a:r>
              <a:rPr lang="en-US" sz="2200" dirty="0"/>
              <a:t>Northside Hospital Orthopedics Soccer Medicine Program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576714-7F59-6E90-FAC2-214E8204B2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2145" y="0"/>
            <a:ext cx="2299835" cy="3588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6538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1C088-9A0D-1925-4087-B0E08ED87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Northside Hospital Orthopedics – Soccer Medicine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A2BC1-3EF7-882A-9D89-539C413032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715532"/>
            <a:ext cx="10653579" cy="14370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hlinkClick r:id="rId2"/>
              </a:rPr>
              <a:t>Northside Hospital Orthopedics Soccer Medicine Program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https://www.northside.com/sportsmedicinespecialists/services/soccer-medicine-program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A80697-AE5D-8D82-8860-0CF810AEFD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2855" y="2853580"/>
            <a:ext cx="2446289" cy="3810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140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6CED89-39FA-BA81-09F2-56111C419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D1D6EA-BE02-7BEE-142A-4E60AEAF6D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Calderazzi</a:t>
            </a:r>
            <a:r>
              <a:rPr lang="en-US" dirty="0"/>
              <a:t> F, </a:t>
            </a:r>
            <a:r>
              <a:rPr lang="en-US" dirty="0" err="1"/>
              <a:t>Nosenzo</a:t>
            </a:r>
            <a:r>
              <a:rPr lang="en-US" dirty="0"/>
              <a:t> A, Galavotti C, Menozzi M, </a:t>
            </a:r>
            <a:r>
              <a:rPr lang="en-US" dirty="0" err="1"/>
              <a:t>Pogliacomi</a:t>
            </a:r>
            <a:r>
              <a:rPr lang="en-US" dirty="0"/>
              <a:t> F, Ceccarelli F. Apophyseal avulsion fractures of the pelvis. A review. </a:t>
            </a:r>
            <a:r>
              <a:rPr lang="en-US" i="1" dirty="0"/>
              <a:t>Acta Biomed</a:t>
            </a:r>
            <a:r>
              <a:rPr lang="en-US" dirty="0"/>
              <a:t>. 2018;89(4):470-476. Published 2018 Nov 15. doi:10.23750/abm.v89i4.7632</a:t>
            </a:r>
          </a:p>
          <a:p>
            <a:r>
              <a:rPr lang="en-US" dirty="0"/>
              <a:t>Reproduced under Open Access charter from: Tyagi V, Milla S. Apophyses and physeal equivalents in the pediatric pelvis. Available from: https://dx.doi.org/10.4103/2319-2585.155908. Journal of </a:t>
            </a:r>
            <a:r>
              <a:rPr lang="en-US" dirty="0" err="1"/>
              <a:t>Orthopaedics</a:t>
            </a:r>
            <a:r>
              <a:rPr lang="en-US" dirty="0"/>
              <a:t> and Allied Sciences (https://joas.org.in)</a:t>
            </a:r>
          </a:p>
        </p:txBody>
      </p:sp>
    </p:spTree>
    <p:extLst>
      <p:ext uri="{BB962C8B-B14F-4D97-AF65-F5344CB8AC3E}">
        <p14:creationId xmlns:p14="http://schemas.microsoft.com/office/powerpoint/2010/main" val="2116655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7B65277-82C6-6D08-6DCA-4A7DCC3B7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1DBE98-F18C-CF5F-BDFC-449202941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03504"/>
            <a:ext cx="5862396" cy="1527048"/>
          </a:xfrm>
        </p:spPr>
        <p:txBody>
          <a:bodyPr anchor="b">
            <a:normAutofit/>
          </a:bodyPr>
          <a:lstStyle/>
          <a:p>
            <a:r>
              <a:rPr lang="en-US" dirty="0"/>
              <a:t>What is an apophyseal injury?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757CA3-1CEA-F56F-A3F6-00F63100E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212848"/>
            <a:ext cx="5862396" cy="4096512"/>
          </a:xfrm>
        </p:spPr>
        <p:txBody>
          <a:bodyPr>
            <a:normAutofit/>
          </a:bodyPr>
          <a:lstStyle/>
          <a:p>
            <a:r>
              <a:rPr lang="en-US" sz="1800" dirty="0"/>
              <a:t>Physis = growth plate</a:t>
            </a:r>
          </a:p>
          <a:p>
            <a:r>
              <a:rPr lang="en-US" sz="1800" dirty="0"/>
              <a:t>Apophysis = involves a growth plate and bony attachment of a tendon or ligament</a:t>
            </a:r>
          </a:p>
          <a:p>
            <a:r>
              <a:rPr lang="en-US" sz="1800" dirty="0"/>
              <a:t>Apophysitis = inflammation/irritation of the growth plate at the specific bony attachment of a tendon or ligament</a:t>
            </a:r>
          </a:p>
          <a:p>
            <a:r>
              <a:rPr lang="en-US" sz="1800" dirty="0"/>
              <a:t>Apophyseal avulsion = abnormal separation of the bony attachment of a tendon or ligament from injury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10791888-4A78-F868-12D7-0E94541982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46" y="433384"/>
            <a:ext cx="3867604" cy="6019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65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98095-6185-3C34-79FE-D75207C67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Pelvic Apophyses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E4EEF4-1336-964D-2641-FC6014075B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Often present during the ages 11-18</a:t>
            </a:r>
          </a:p>
          <a:p>
            <a:r>
              <a:rPr lang="en-US" dirty="0"/>
              <a:t>Most injuries occur during adolescence between ages 14 and 18</a:t>
            </a:r>
          </a:p>
          <a:p>
            <a:r>
              <a:rPr lang="en-US" dirty="0"/>
              <a:t>Weakest point of attachment, so more likely first to become injured before a muscle or tendon</a:t>
            </a:r>
          </a:p>
          <a:p>
            <a:endParaRPr lang="en-US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8F6966BA-AA39-276C-F55C-2A38BEBEBE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238" y="0"/>
            <a:ext cx="925761" cy="1440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748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02FE0-8438-57D5-1149-6A926C842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Pelvic Apophyses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2E30BF1B-13C5-45F2-78C8-F6E7B5B4AB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238" y="0"/>
            <a:ext cx="925761" cy="1440873"/>
          </a:xfrm>
          <a:prstGeom prst="rect">
            <a:avLst/>
          </a:prstGeom>
        </p:spPr>
      </p:pic>
      <p:pic>
        <p:nvPicPr>
          <p:cNvPr id="5" name="Object 1">
            <a:extLst>
              <a:ext uri="{FF2B5EF4-FFF2-40B4-BE49-F238E27FC236}">
                <a16:creationId xmlns:a16="http://schemas.microsoft.com/office/drawing/2014/main" id="{4941492C-6991-A178-BEC2-28EA29F56B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r="47618"/>
          <a:stretch>
            <a:fillRect/>
          </a:stretch>
        </p:blipFill>
        <p:spPr>
          <a:xfrm>
            <a:off x="925774" y="1440873"/>
            <a:ext cx="3439163" cy="4592637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7176BFB1-F911-34BB-DEE3-EB4489C6AC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9437" y="2300287"/>
            <a:ext cx="4591050" cy="225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4557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B9E48-6A6D-9FDB-F4A5-65284394A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Symptoms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D2898-3A72-C9E3-1174-FBD7B3FBBD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Apophysitis</a:t>
            </a:r>
          </a:p>
          <a:p>
            <a:pPr lvl="1"/>
            <a:r>
              <a:rPr lang="en-US" dirty="0"/>
              <a:t>Localized pain to the particular apophysis</a:t>
            </a:r>
          </a:p>
          <a:p>
            <a:pPr lvl="1"/>
            <a:r>
              <a:rPr lang="en-US" dirty="0"/>
              <a:t>Pain may start with only activity but can progress to be present at rest</a:t>
            </a:r>
          </a:p>
          <a:p>
            <a:pPr lvl="1"/>
            <a:r>
              <a:rPr lang="en-US" dirty="0"/>
              <a:t>Can sometimes feel like a strained muscle</a:t>
            </a:r>
          </a:p>
          <a:p>
            <a:r>
              <a:rPr lang="en-US" dirty="0"/>
              <a:t>Apophyseal avulsion fracture</a:t>
            </a:r>
          </a:p>
          <a:p>
            <a:pPr lvl="1"/>
            <a:r>
              <a:rPr lang="en-US" dirty="0"/>
              <a:t>Sharp, sudden pain localized at the apophysis</a:t>
            </a:r>
          </a:p>
          <a:p>
            <a:pPr lvl="1"/>
            <a:r>
              <a:rPr lang="en-US" dirty="0"/>
              <a:t>May feel a “pop” or “crack” with the injury</a:t>
            </a:r>
          </a:p>
          <a:p>
            <a:pPr lvl="1"/>
            <a:r>
              <a:rPr lang="en-US" dirty="0"/>
              <a:t>Can cause difficulty weightbearing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195D8D5F-C704-976E-B48C-A806970F44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238" y="0"/>
            <a:ext cx="925761" cy="1440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187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C42B8-A804-62A6-4486-575DEDE32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365666-6196-676B-B4BC-0ED239DB62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Best if athletes evaluated by a sports medicine physician</a:t>
            </a:r>
          </a:p>
          <a:p>
            <a:r>
              <a:rPr lang="en-US" dirty="0"/>
              <a:t>Can be diagnosed clinically with or without x-rays</a:t>
            </a:r>
          </a:p>
          <a:p>
            <a:r>
              <a:rPr lang="en-US" dirty="0"/>
              <a:t>X-rays are helpful to make sure there is no acute abnormality of the apophyses</a:t>
            </a:r>
          </a:p>
          <a:p>
            <a:r>
              <a:rPr lang="en-US" dirty="0"/>
              <a:t>MRI not always needed but can be helpful if x-rays normal and high suspicion for minimally displaced avulsion fracture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5544FCBF-1183-63BD-E7EF-080C007A74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238" y="0"/>
            <a:ext cx="925761" cy="1440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880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2F1D0-48D4-7747-DFB8-108E7E55E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Apophysitis 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A4D921-DCF2-3DDF-77F7-986B48532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Relative rest</a:t>
            </a:r>
          </a:p>
          <a:p>
            <a:pPr lvl="1"/>
            <a:r>
              <a:rPr lang="en-US" dirty="0"/>
              <a:t>“Let pain be your guide”</a:t>
            </a:r>
          </a:p>
          <a:p>
            <a:pPr lvl="1"/>
            <a:r>
              <a:rPr lang="en-US" dirty="0"/>
              <a:t>Avoid activities that cause pain</a:t>
            </a:r>
          </a:p>
          <a:p>
            <a:r>
              <a:rPr lang="en-US" dirty="0"/>
              <a:t>Physical therapy</a:t>
            </a:r>
          </a:p>
          <a:p>
            <a:pPr lvl="1"/>
            <a:r>
              <a:rPr lang="en-US" dirty="0"/>
              <a:t>Work on muscle imbalances that could be causing more stress on the apophyses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26B9ADF3-DB60-316F-200C-EB2814A401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238" y="0"/>
            <a:ext cx="925761" cy="1440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918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BEA1F-332C-2429-4757-AC190C6BE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Apophyseal Avulsion Fracture 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F23EB5-EBC7-1642-F2F0-A84814AF23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Good news, usually nonoperative treatment</a:t>
            </a:r>
          </a:p>
          <a:p>
            <a:r>
              <a:rPr lang="en-US" dirty="0"/>
              <a:t>Rest</a:t>
            </a:r>
          </a:p>
          <a:p>
            <a:pPr lvl="1"/>
            <a:r>
              <a:rPr lang="en-US" dirty="0"/>
              <a:t>May need to be non-weightbearing for a week or two with crutches</a:t>
            </a:r>
          </a:p>
          <a:p>
            <a:r>
              <a:rPr lang="en-US" dirty="0"/>
              <a:t>Physical therapy</a:t>
            </a:r>
          </a:p>
          <a:p>
            <a:r>
              <a:rPr lang="en-US" dirty="0"/>
              <a:t>Return to Sport</a:t>
            </a:r>
          </a:p>
          <a:p>
            <a:pPr lvl="1"/>
            <a:r>
              <a:rPr lang="en-US" dirty="0"/>
              <a:t>Varies with each case</a:t>
            </a:r>
          </a:p>
          <a:p>
            <a:pPr lvl="1"/>
            <a:r>
              <a:rPr lang="en-US" dirty="0"/>
              <a:t>Can take on average 8-12 weeks to return to play</a:t>
            </a:r>
          </a:p>
          <a:p>
            <a:r>
              <a:rPr lang="en-US" dirty="0"/>
              <a:t>Other possible treatments if refractory</a:t>
            </a:r>
          </a:p>
          <a:p>
            <a:pPr lvl="1"/>
            <a:r>
              <a:rPr lang="en-US" dirty="0"/>
              <a:t>Platelet Rich Plasma (PRP) injection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77BE4636-E794-78EB-6A65-437090F5E5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238" y="0"/>
            <a:ext cx="925761" cy="1440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97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8B7B5-7AC4-64F0-75AA-1790638CA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 Home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CA1242-F638-B127-02FC-0C6B074DFB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u="sng" dirty="0"/>
              <a:t>Early intervention is key to avoid more severe injury!</a:t>
            </a:r>
          </a:p>
          <a:p>
            <a:r>
              <a:rPr lang="en-US" dirty="0"/>
              <a:t>Apophyses are weak points of tendon attachments to bone</a:t>
            </a:r>
          </a:p>
          <a:p>
            <a:pPr lvl="1"/>
            <a:r>
              <a:rPr lang="en-US" dirty="0"/>
              <a:t>Adolescents are more likely to injure apophyses than have a muscle strain or tendinitis</a:t>
            </a:r>
          </a:p>
          <a:p>
            <a:r>
              <a:rPr lang="en-US" dirty="0"/>
              <a:t>Apophysitis can be present with overuse and sometimes be bad enough to keep soccer players out of training and games</a:t>
            </a:r>
          </a:p>
          <a:p>
            <a:r>
              <a:rPr lang="en-US" dirty="0"/>
              <a:t>Treatment is usually relative rest and physical therapy</a:t>
            </a:r>
          </a:p>
          <a:p>
            <a:r>
              <a:rPr lang="en-US" dirty="0"/>
              <a:t>Reach out to your NHO soccer medicine physician for diagnosis, treatment, and soccer-specific return to play guidelines!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8940ACF-F04F-C241-1210-52542D3690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238" y="0"/>
            <a:ext cx="925761" cy="1440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020210"/>
      </p:ext>
    </p:extLst>
  </p:cSld>
  <p:clrMapOvr>
    <a:masterClrMapping/>
  </p:clrMapOvr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514</Words>
  <Application>Microsoft Office PowerPoint</Application>
  <PresentationFormat>Widescreen</PresentationFormat>
  <Paragraphs>56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Neue Haas Grotesk Text Pro</vt:lpstr>
      <vt:lpstr>VanillaVTI</vt:lpstr>
      <vt:lpstr>Hip Apophyseal Injuries in Adolescents</vt:lpstr>
      <vt:lpstr>What is an apophyseal injury?</vt:lpstr>
      <vt:lpstr>Pelvic Apophyses</vt:lpstr>
      <vt:lpstr>Pelvic Apophyses</vt:lpstr>
      <vt:lpstr>Symptoms</vt:lpstr>
      <vt:lpstr>Diagnosis</vt:lpstr>
      <vt:lpstr>Apophysitis Treatment</vt:lpstr>
      <vt:lpstr>Apophyseal Avulsion Fracture Treatment</vt:lpstr>
      <vt:lpstr>Take Home Points</vt:lpstr>
      <vt:lpstr>Northside Hospital Orthopedics – Soccer Medicine Program</vt:lpstr>
      <vt:lpstr>References</vt:lpstr>
    </vt:vector>
  </TitlesOfParts>
  <Company>Northside Hospital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Diego Herrera</dc:creator>
  <cp:lastModifiedBy>Diego Herrera</cp:lastModifiedBy>
  <cp:revision>5</cp:revision>
  <dcterms:created xsi:type="dcterms:W3CDTF">2026-08-05T12:48:12Z</dcterms:created>
  <dcterms:modified xsi:type="dcterms:W3CDTF">2026-08-05T18:47:39Z</dcterms:modified>
</cp:coreProperties>
</file>