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8" r:id="rId3"/>
    <p:sldId id="267" r:id="rId4"/>
    <p:sldId id="268" r:id="rId5"/>
    <p:sldId id="261" r:id="rId6"/>
    <p:sldId id="263" r:id="rId7"/>
    <p:sldId id="264" r:id="rId8"/>
    <p:sldId id="265" r:id="rId9"/>
    <p:sldId id="266" r:id="rId10"/>
    <p:sldId id="269" r:id="rId11"/>
    <p:sldId id="25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61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71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80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169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45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974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53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87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73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4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72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2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northside.com/sportsmedicinespecialists/services/soccer-medicine-progra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y.clevelandclinic.org/health/diseases/21176-severs-disease-calcaneal-apophysitis" TargetMode="External"/><Relationship Id="rId2" Type="http://schemas.openxmlformats.org/officeDocument/2006/relationships/hyperlink" Target="https://www.sportsmedreview.com/blog/iselins-diseas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rthofixar.com/pediatric/sinding-larsen-johansson-syndrom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E448DB1-4196-18A6-15DA-C72635C1B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Picture 3" descr="3D rendering of blue soccer balls suspended in mid-air">
            <a:extLst>
              <a:ext uri="{FF2B5EF4-FFF2-40B4-BE49-F238E27FC236}">
                <a16:creationId xmlns:a16="http://schemas.microsoft.com/office/drawing/2014/main" id="{259DD324-1279-C2F6-57B8-4CE2538A4F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375" b="1637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6A10D8F-D463-70E5-239B-17AD65EF4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0000"/>
                </a:schemeClr>
              </a:gs>
              <a:gs pos="26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A75777-D219-0EF0-79FD-D731D5915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506" y="307480"/>
            <a:ext cx="5649211" cy="3685731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6600" dirty="0"/>
              <a:t>Knee, Ankle, and Foot Apophysis Injury in Children and  Adolescents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EAB2FF-47AD-CE47-89D0-DB5A39A56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506" y="5334298"/>
            <a:ext cx="4007587" cy="1290807"/>
          </a:xfrm>
        </p:spPr>
        <p:txBody>
          <a:bodyPr anchor="ctr">
            <a:normAutofit fontScale="92500"/>
          </a:bodyPr>
          <a:lstStyle/>
          <a:p>
            <a:pPr algn="l"/>
            <a:r>
              <a:rPr lang="en-US" sz="2200" dirty="0"/>
              <a:t>Diego Herrera, DO, CAQSM</a:t>
            </a:r>
          </a:p>
          <a:p>
            <a:pPr algn="l"/>
            <a:r>
              <a:rPr lang="en-US" sz="2200" dirty="0"/>
              <a:t>Northside Hospital Orthopedics Soccer Medicine Program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D3D396-0480-16A2-F515-D2B4F6847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145" y="0"/>
            <a:ext cx="2299835" cy="358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67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1C088-9A0D-1925-4087-B0E08ED87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Northside Hospital Orthopedics – Soccer Medicine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A2BC1-3EF7-882A-9D89-539C41303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0653579" cy="1437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hlinkClick r:id="rId2"/>
              </a:rPr>
              <a:t>Northside Hospital Orthopedics Soccer Medicine Program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https://www.northside.com/sportsmedicinespecialists/services/soccer-medicine-program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A80697-AE5D-8D82-8860-0CF810AEF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855" y="2853580"/>
            <a:ext cx="2446289" cy="381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40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12DA5-03D6-6686-1C3A-11A60DB26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83DB8-A1A9-F455-E4C6-D7E6E38C0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Gregory A. Pediatric Musculoskeletal Injuries and Conditions. In: </a:t>
            </a:r>
            <a:r>
              <a:rPr lang="en-US" dirty="0" err="1"/>
              <a:t>Harrast</a:t>
            </a:r>
            <a:r>
              <a:rPr lang="en-US" dirty="0"/>
              <a:t>, MA, </a:t>
            </a:r>
            <a:r>
              <a:rPr lang="en-US" dirty="0" err="1"/>
              <a:t>Finnoff</a:t>
            </a:r>
            <a:r>
              <a:rPr lang="en-US" dirty="0"/>
              <a:t> JT. Sports Medicine: Study Guide and Review for Boards, Third Edition. New York, NY: Springer Publishing Company: 2021: 358-366</a:t>
            </a:r>
          </a:p>
          <a:p>
            <a:r>
              <a:rPr lang="en-US" dirty="0" err="1"/>
              <a:t>Schleihauf</a:t>
            </a:r>
            <a:r>
              <a:rPr lang="en-US" dirty="0"/>
              <a:t> A. Iselin’s Disease. Sports Med Review. December 12, 2021. Accessed August 5, 2026. </a:t>
            </a:r>
            <a:r>
              <a:rPr lang="en-US" dirty="0">
                <a:hlinkClick r:id="rId2"/>
              </a:rPr>
              <a:t>https://www.sportsmedreview.com/blog/iselins-disease/</a:t>
            </a:r>
            <a:endParaRPr lang="en-US" dirty="0"/>
          </a:p>
          <a:p>
            <a:r>
              <a:rPr lang="en-US" i="1" dirty="0"/>
              <a:t>Sever’s Disease (Calcaneal Apophysitis): What Is It, Symptoms &amp; Treatment</a:t>
            </a:r>
            <a:r>
              <a:rPr lang="en-US" dirty="0"/>
              <a:t>. Accessed August 5, 2026. </a:t>
            </a:r>
            <a:r>
              <a:rPr lang="en-US" dirty="0">
                <a:hlinkClick r:id="rId3"/>
              </a:rPr>
              <a:t>https://my.clevelandclinic.org/health/diseases/21176-severs-disease-calcaneal-apophysitis</a:t>
            </a:r>
            <a:endParaRPr lang="en-US" dirty="0"/>
          </a:p>
          <a:p>
            <a:r>
              <a:rPr lang="en-US" dirty="0" err="1"/>
              <a:t>OrthoFixar</a:t>
            </a:r>
            <a:r>
              <a:rPr lang="en-US" dirty="0"/>
              <a:t>. Sinding-</a:t>
            </a:r>
            <a:r>
              <a:rPr lang="en-US" dirty="0" err="1"/>
              <a:t>larsen</a:t>
            </a:r>
            <a:r>
              <a:rPr lang="en-US" dirty="0"/>
              <a:t>-</a:t>
            </a:r>
            <a:r>
              <a:rPr lang="en-US" dirty="0" err="1"/>
              <a:t>johansson</a:t>
            </a:r>
            <a:r>
              <a:rPr lang="en-US" dirty="0"/>
              <a:t> syndrome: Causes, symptoms &amp; treatment. </a:t>
            </a:r>
            <a:r>
              <a:rPr lang="en-US" dirty="0" err="1"/>
              <a:t>OrthoFixar</a:t>
            </a:r>
            <a:r>
              <a:rPr lang="en-US" dirty="0"/>
              <a:t> Orthopedic Surgery. May 23, 2026. Accessed August 5, 2026. </a:t>
            </a:r>
            <a:r>
              <a:rPr lang="en-US" dirty="0">
                <a:hlinkClick r:id="rId4"/>
              </a:rPr>
              <a:t>https://orthofixar.com/pediatric/sinding-larsen-johansson-syndrome/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685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DBE98-F18C-CF5F-BDFC-449202941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1527048"/>
          </a:xfrm>
        </p:spPr>
        <p:txBody>
          <a:bodyPr anchor="b">
            <a:normAutofit/>
          </a:bodyPr>
          <a:lstStyle/>
          <a:p>
            <a:r>
              <a:rPr lang="en-US" dirty="0"/>
              <a:t>What is an apophyseal injury?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57CA3-1CEA-F56F-A3F6-00F63100E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5862396" cy="4096512"/>
          </a:xfrm>
        </p:spPr>
        <p:txBody>
          <a:bodyPr>
            <a:normAutofit/>
          </a:bodyPr>
          <a:lstStyle/>
          <a:p>
            <a:r>
              <a:rPr lang="en-US" sz="1800" dirty="0"/>
              <a:t>Physis = growth plate</a:t>
            </a:r>
          </a:p>
          <a:p>
            <a:r>
              <a:rPr lang="en-US" sz="1800" dirty="0"/>
              <a:t>Apophysis = involves a growth plate and bony attachment of a tendon or ligament</a:t>
            </a:r>
          </a:p>
          <a:p>
            <a:r>
              <a:rPr lang="en-US" sz="1800" dirty="0"/>
              <a:t>Apophysitis = inflammation/irritation of the growth plate at the specific bony attachment of a tendon or ligament</a:t>
            </a:r>
          </a:p>
          <a:p>
            <a:r>
              <a:rPr lang="en-US" sz="1800" dirty="0"/>
              <a:t>Apophyseal avulsion = abnormal separation of the bony attachment of a tendon or ligament from injury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0791888-4A78-F868-12D7-0E9454198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46" y="433384"/>
            <a:ext cx="3867604" cy="601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5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0B532-1B9D-A964-E7E2-677588DD8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Apophyses of Knee, Ankle, and Foot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E58A5F-7CBC-2DB5-17F4-F029D79AF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31" y="2639286"/>
            <a:ext cx="4202120" cy="2563091"/>
          </a:xfrm>
          <a:prstGeom prst="rect">
            <a:avLst/>
          </a:prstGeom>
        </p:spPr>
      </p:pic>
      <p:pic>
        <p:nvPicPr>
          <p:cNvPr id="1028" name="Picture 4" descr="Sever's disease is inflammation of the growth plate of your child's heel bone.">
            <a:extLst>
              <a:ext uri="{FF2B5EF4-FFF2-40B4-BE49-F238E27FC236}">
                <a16:creationId xmlns:a16="http://schemas.microsoft.com/office/drawing/2014/main" id="{16AF417C-2228-1DC9-C428-EB60F5174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835" y="2123205"/>
            <a:ext cx="3551147" cy="359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22734B-2D66-9B09-D775-63CF3F805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1112" y="2351424"/>
            <a:ext cx="2320835" cy="313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32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33093-9167-559E-4479-605AB3808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Apophyses of Knee, Ankle, and Foot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A3DA8-5E61-16CA-1B13-3D619011A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Sinding-Larsen-Johansson Disease</a:t>
            </a:r>
          </a:p>
          <a:p>
            <a:pPr lvl="1"/>
            <a:r>
              <a:rPr lang="en-US" dirty="0"/>
              <a:t>Inferior pole of the patella (bottom part of kneecap)</a:t>
            </a:r>
          </a:p>
          <a:p>
            <a:pPr lvl="1"/>
            <a:r>
              <a:rPr lang="en-US" dirty="0"/>
              <a:t>Adolescents during periods of rapid growth</a:t>
            </a:r>
          </a:p>
          <a:p>
            <a:r>
              <a:rPr lang="en-US" dirty="0"/>
              <a:t>Osgood-Schlatter </a:t>
            </a:r>
            <a:r>
              <a:rPr lang="en-US" dirty="0" err="1"/>
              <a:t>Diease</a:t>
            </a:r>
            <a:endParaRPr lang="en-US" dirty="0"/>
          </a:p>
          <a:p>
            <a:pPr lvl="1"/>
            <a:r>
              <a:rPr lang="en-US" dirty="0"/>
              <a:t>Proximal tibia, tibial tuberosity (top of shin bone)</a:t>
            </a:r>
          </a:p>
          <a:p>
            <a:pPr lvl="1"/>
            <a:r>
              <a:rPr lang="en-US" dirty="0"/>
              <a:t>Adolescents during periods of rapid growth</a:t>
            </a:r>
          </a:p>
          <a:p>
            <a:r>
              <a:rPr lang="en-US" dirty="0"/>
              <a:t>Sever’s Disease</a:t>
            </a:r>
          </a:p>
          <a:p>
            <a:pPr lvl="1"/>
            <a:r>
              <a:rPr lang="en-US" dirty="0"/>
              <a:t>Posterior calcaneus starting at insertion of Achilles’ tendon (heel growth plate)</a:t>
            </a:r>
          </a:p>
          <a:p>
            <a:pPr lvl="1"/>
            <a:r>
              <a:rPr lang="en-US" dirty="0"/>
              <a:t>Usually in middle school age children</a:t>
            </a:r>
          </a:p>
          <a:p>
            <a:r>
              <a:rPr lang="en-US" dirty="0"/>
              <a:t>Iselin’s </a:t>
            </a:r>
            <a:r>
              <a:rPr lang="en-US" dirty="0" err="1"/>
              <a:t>Diease</a:t>
            </a:r>
            <a:endParaRPr lang="en-US" dirty="0"/>
          </a:p>
          <a:p>
            <a:pPr lvl="1"/>
            <a:r>
              <a:rPr lang="en-US" dirty="0"/>
              <a:t>Base of 5</a:t>
            </a:r>
            <a:r>
              <a:rPr lang="en-US" baseline="30000" dirty="0"/>
              <a:t>th</a:t>
            </a:r>
            <a:r>
              <a:rPr lang="en-US" dirty="0"/>
              <a:t> metatarsal (outside of foot)</a:t>
            </a:r>
          </a:p>
          <a:p>
            <a:pPr lvl="1"/>
            <a:r>
              <a:rPr lang="en-US" dirty="0"/>
              <a:t>Adolescents</a:t>
            </a:r>
          </a:p>
        </p:txBody>
      </p:sp>
    </p:spTree>
    <p:extLst>
      <p:ext uri="{BB962C8B-B14F-4D97-AF65-F5344CB8AC3E}">
        <p14:creationId xmlns:p14="http://schemas.microsoft.com/office/powerpoint/2010/main" val="3057971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B9E48-6A6D-9FDB-F4A5-65284394A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Symptoms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D2898-3A72-C9E3-1174-FBD7B3FBB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Apophysitis</a:t>
            </a:r>
          </a:p>
          <a:p>
            <a:pPr lvl="1"/>
            <a:r>
              <a:rPr lang="en-US" dirty="0"/>
              <a:t>Localized pain to the particular apophysis</a:t>
            </a:r>
          </a:p>
          <a:p>
            <a:pPr lvl="1"/>
            <a:r>
              <a:rPr lang="en-US" dirty="0"/>
              <a:t>Pain may start with only activity but can progress to be present at rest</a:t>
            </a:r>
          </a:p>
          <a:p>
            <a:pPr lvl="1"/>
            <a:r>
              <a:rPr lang="en-US" dirty="0"/>
              <a:t>Can sometimes feel like tendinitis</a:t>
            </a:r>
          </a:p>
          <a:p>
            <a:r>
              <a:rPr lang="en-US" dirty="0"/>
              <a:t>Apophyseal avulsion fracture</a:t>
            </a:r>
          </a:p>
          <a:p>
            <a:pPr lvl="1"/>
            <a:r>
              <a:rPr lang="en-US" dirty="0"/>
              <a:t>Sharp, sudden pain localized at the apophysis</a:t>
            </a:r>
          </a:p>
          <a:p>
            <a:pPr lvl="1"/>
            <a:r>
              <a:rPr lang="en-US" dirty="0"/>
              <a:t>May feel a “pop” or “crack” with the injury</a:t>
            </a:r>
          </a:p>
          <a:p>
            <a:pPr lvl="1"/>
            <a:r>
              <a:rPr lang="en-US" dirty="0"/>
              <a:t>Can cause difficulty weightbearing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95D8D5F-C704-976E-B48C-A806970F4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87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C42B8-A804-62A6-4486-575DEDE32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65666-6196-676B-B4BC-0ED239DB6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Best if athletes evaluated by a sports medicine physician</a:t>
            </a:r>
          </a:p>
          <a:p>
            <a:r>
              <a:rPr lang="en-US" dirty="0"/>
              <a:t>Can be diagnosed clinically with or without x-rays</a:t>
            </a:r>
          </a:p>
          <a:p>
            <a:r>
              <a:rPr lang="en-US" dirty="0"/>
              <a:t>X-rays are helpful to make sure there is no acute abnormality of the apophyses</a:t>
            </a:r>
          </a:p>
          <a:p>
            <a:r>
              <a:rPr lang="en-US" dirty="0"/>
              <a:t>MRI not always needed but can be helpful if x-rays normal and high suspicion for minimally displaced avulsion fracture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544FCBF-1183-63BD-E7EF-080C007A7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80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2F1D0-48D4-7747-DFB8-108E7E55E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Apophysitis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4D921-DCF2-3DDF-77F7-986B48532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Relative rest</a:t>
            </a:r>
          </a:p>
          <a:p>
            <a:pPr lvl="1"/>
            <a:r>
              <a:rPr lang="en-US" dirty="0"/>
              <a:t>“Let pain be your guide”</a:t>
            </a:r>
          </a:p>
          <a:p>
            <a:pPr lvl="1"/>
            <a:r>
              <a:rPr lang="en-US" dirty="0"/>
              <a:t>Avoid activities that cause pain</a:t>
            </a:r>
          </a:p>
          <a:p>
            <a:r>
              <a:rPr lang="en-US" dirty="0"/>
              <a:t>Immobilization</a:t>
            </a:r>
          </a:p>
          <a:p>
            <a:pPr lvl="1"/>
            <a:r>
              <a:rPr lang="en-US" dirty="0"/>
              <a:t>Boot or ankle brace for foot and ankle rest if needed</a:t>
            </a:r>
          </a:p>
          <a:p>
            <a:pPr lvl="1"/>
            <a:r>
              <a:rPr lang="en-US" dirty="0"/>
              <a:t>Crutches for a few days to a week if needed</a:t>
            </a:r>
          </a:p>
          <a:p>
            <a:r>
              <a:rPr lang="en-US" dirty="0"/>
              <a:t>Physical therapy</a:t>
            </a:r>
          </a:p>
          <a:p>
            <a:pPr lvl="1"/>
            <a:r>
              <a:rPr lang="en-US" dirty="0"/>
              <a:t>Work on muscle imbalances that could be causing more stress on the apophyses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6B9ADF3-DB60-316F-200C-EB2814A40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18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BEA1F-332C-2429-4757-AC190C6B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Apophyseal Avulsion Fracture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23EB5-EBC7-1642-F2F0-A84814AF2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Rest</a:t>
            </a:r>
          </a:p>
          <a:p>
            <a:pPr lvl="1"/>
            <a:r>
              <a:rPr lang="en-US" dirty="0"/>
              <a:t>May need to be non-weightbearing for a week or two with crutches</a:t>
            </a:r>
          </a:p>
          <a:p>
            <a:r>
              <a:rPr lang="en-US" dirty="0"/>
              <a:t>Immobilization</a:t>
            </a:r>
          </a:p>
          <a:p>
            <a:pPr lvl="1"/>
            <a:r>
              <a:rPr lang="en-US" dirty="0"/>
              <a:t>Walking boot or brace</a:t>
            </a:r>
          </a:p>
          <a:p>
            <a:r>
              <a:rPr lang="en-US" dirty="0"/>
              <a:t>Physical therapy</a:t>
            </a:r>
          </a:p>
          <a:p>
            <a:r>
              <a:rPr lang="en-US" dirty="0"/>
              <a:t>Return to Sport</a:t>
            </a:r>
          </a:p>
          <a:p>
            <a:pPr lvl="1"/>
            <a:r>
              <a:rPr lang="en-US" dirty="0"/>
              <a:t>Varies with each case</a:t>
            </a:r>
          </a:p>
          <a:p>
            <a:pPr lvl="1"/>
            <a:r>
              <a:rPr lang="en-US" dirty="0"/>
              <a:t>Can take on average 8-12 weeks to return to play</a:t>
            </a:r>
          </a:p>
          <a:p>
            <a:r>
              <a:rPr lang="en-US" dirty="0"/>
              <a:t>Other possible treatments if refractory</a:t>
            </a:r>
          </a:p>
          <a:p>
            <a:pPr lvl="1"/>
            <a:r>
              <a:rPr lang="en-US" dirty="0"/>
              <a:t>Platelet Rich Plasma (PRP) injection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7BE4636-E794-78EB-6A65-437090F5E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7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8B7B5-7AC4-64F0-75AA-1790638CA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A1242-F638-B127-02FC-0C6B074DF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Early intervention is key to lower risk of more severe injury!</a:t>
            </a:r>
          </a:p>
          <a:p>
            <a:r>
              <a:rPr lang="en-US" dirty="0"/>
              <a:t>Apophyses are weak points of tendon attachments to bone</a:t>
            </a:r>
          </a:p>
          <a:p>
            <a:pPr lvl="1"/>
            <a:r>
              <a:rPr lang="en-US" dirty="0"/>
              <a:t>Adolescents are more likely to injure apophyses than have a muscle strain or tendinitis</a:t>
            </a:r>
          </a:p>
          <a:p>
            <a:r>
              <a:rPr lang="en-US" dirty="0"/>
              <a:t>Apophysitis can be present with overuse and sometimes be bad enough to keep soccer players out of training and games</a:t>
            </a:r>
          </a:p>
          <a:p>
            <a:r>
              <a:rPr lang="en-US" dirty="0"/>
              <a:t>Treatment is usually relative rest and physical therapy</a:t>
            </a:r>
          </a:p>
          <a:p>
            <a:r>
              <a:rPr lang="en-US" dirty="0"/>
              <a:t>Reach out to your NHO soccer medicine physician for diagnosis, treatment, and soccer-specific return to play guidelines!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940ACF-F04F-C241-1210-52542D369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38" y="0"/>
            <a:ext cx="925761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20210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641</Words>
  <Application>Microsoft Office PowerPoint</Application>
  <PresentationFormat>Widescreen</PresentationFormat>
  <Paragraphs>71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Neue Haas Grotesk Text Pro</vt:lpstr>
      <vt:lpstr>VanillaVTI</vt:lpstr>
      <vt:lpstr>Knee, Ankle, and Foot Apophysis Injury in Children and  Adolescents </vt:lpstr>
      <vt:lpstr>What is an apophyseal injury?</vt:lpstr>
      <vt:lpstr>Apophyses of Knee, Ankle, and Foot</vt:lpstr>
      <vt:lpstr>Apophyses of Knee, Ankle, and Foot</vt:lpstr>
      <vt:lpstr>Symptoms</vt:lpstr>
      <vt:lpstr>Diagnosis</vt:lpstr>
      <vt:lpstr>Apophysitis Treatment</vt:lpstr>
      <vt:lpstr>Apophyseal Avulsion Fracture Treatment</vt:lpstr>
      <vt:lpstr>Take Home Points</vt:lpstr>
      <vt:lpstr>Northside Hospital Orthopedics – Soccer Medicine Program</vt:lpstr>
      <vt:lpstr>References</vt:lpstr>
    </vt:vector>
  </TitlesOfParts>
  <Company>Northside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Diego Herrera</dc:creator>
  <cp:lastModifiedBy>Diego Herrera</cp:lastModifiedBy>
  <cp:revision>5</cp:revision>
  <dcterms:created xsi:type="dcterms:W3CDTF">2026-08-05T16:35:02Z</dcterms:created>
  <dcterms:modified xsi:type="dcterms:W3CDTF">2026-08-05T18:47:10Z</dcterms:modified>
</cp:coreProperties>
</file>