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1"/>
  </p:sldMasterIdLst>
  <p:sldIdLst>
    <p:sldId id="256" r:id="rId2"/>
    <p:sldId id="260" r:id="rId3"/>
    <p:sldId id="259" r:id="rId4"/>
    <p:sldId id="261" r:id="rId5"/>
    <p:sldId id="262" r:id="rId6"/>
    <p:sldId id="263" r:id="rId7"/>
    <p:sldId id="264" r:id="rId8"/>
    <p:sldId id="271" r:id="rId9"/>
    <p:sldId id="270" r:id="rId10"/>
    <p:sldId id="266" r:id="rId11"/>
    <p:sldId id="265" r:id="rId12"/>
    <p:sldId id="269" r:id="rId13"/>
    <p:sldId id="272" r:id="rId14"/>
    <p:sldId id="273" r:id="rId15"/>
    <p:sldId id="26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15" autoAdjust="0"/>
    <p:restoredTop sz="94660"/>
  </p:normalViewPr>
  <p:slideViewPr>
    <p:cSldViewPr snapToGrid="0">
      <p:cViewPr varScale="1">
        <p:scale>
          <a:sx n="90" d="100"/>
          <a:sy n="90" d="100"/>
        </p:scale>
        <p:origin x="87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C0F28B-45E3-4585-87E3-73838692A7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668049"/>
            <a:ext cx="7626795" cy="2841914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4F755B0-E17A-4B52-A99D-C35BB18BB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3602038"/>
            <a:ext cx="7626795" cy="2501728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90C28-805B-4DA6-A10E-651C0FD01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5EBBA9-C52F-4628-AE0D-DCD1772F91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5BAC57-F8E1-4B54-A111-CB53B3203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332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4A5B40-C529-41A6-8D06-07AF9430A8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5A354-E2A8-4A91-9D7A-36D9E0915CC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5D3944-2E3D-42BC-B83D-7630699D4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FC57FA-204E-4A7A-BAE2-DF17BB0FFB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DA36D-49FF-495A-8E25-4CCC98E390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344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6" name="Rectangle 15">
            <a:extLst>
              <a:ext uri="{FF2B5EF4-FFF2-40B4-BE49-F238E27FC236}">
                <a16:creationId xmlns:a16="http://schemas.microsoft.com/office/drawing/2014/main" id="{544ECD05-4E94-4A60-8FDA-700BF100B0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8" name="Color Fill">
            <a:extLst>
              <a:ext uri="{FF2B5EF4-FFF2-40B4-BE49-F238E27FC236}">
                <a16:creationId xmlns:a16="http://schemas.microsoft.com/office/drawing/2014/main" id="{8BCB0EB2-4067-418C-9465-9D4C71240E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4E37999-41E7-446D-8C53-B904C3CE87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438A90E8-87F8-4150-B5EB-E19C8A01AFB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0" name="Graphic 9">
              <a:extLst>
                <a:ext uri="{FF2B5EF4-FFF2-40B4-BE49-F238E27FC236}">
                  <a16:creationId xmlns:a16="http://schemas.microsoft.com/office/drawing/2014/main" id="{724DCA1C-A8E8-4F90-8FAE-85B1426C108A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158D6291-6756-44E3-9FCE-0B2ECA5EE664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37CA96E-9DD9-4172-B63B-50DF43B576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3" name="Graphic 9">
              <a:extLst>
                <a:ext uri="{FF2B5EF4-FFF2-40B4-BE49-F238E27FC236}">
                  <a16:creationId xmlns:a16="http://schemas.microsoft.com/office/drawing/2014/main" id="{B335AFFE-BF3D-491C-8255-692B9DAC6775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14" name="Graphic 9">
              <a:extLst>
                <a:ext uri="{FF2B5EF4-FFF2-40B4-BE49-F238E27FC236}">
                  <a16:creationId xmlns:a16="http://schemas.microsoft.com/office/drawing/2014/main" id="{AA052AAF-7A7C-4EDB-AE2C-FCA3A756C4E5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20" name="Texture">
            <a:extLst>
              <a:ext uri="{FF2B5EF4-FFF2-40B4-BE49-F238E27FC236}">
                <a16:creationId xmlns:a16="http://schemas.microsoft.com/office/drawing/2014/main" id="{31F99E9D-6528-47AC-B178-7032D0E17D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Vertical Title 1">
            <a:extLst>
              <a:ext uri="{FF2B5EF4-FFF2-40B4-BE49-F238E27FC236}">
                <a16:creationId xmlns:a16="http://schemas.microsoft.com/office/drawing/2014/main" id="{834DD302-622D-4E42-BD6F-FAAA98B372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306311" y="668049"/>
            <a:ext cx="2628900" cy="55089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C70D9F5-C907-405F-BE11-571C61745E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457200" y="668049"/>
            <a:ext cx="6689098" cy="55089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CFD860-3FBD-4FE7-A9FD-1D4A4D10AA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0A367B-81B3-4BD3-9C95-18EC0710A2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7D8E54-346D-4D66-BF99-96DA43F80D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7018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EA2C84-1247-4534-81D1-136C3E1EBB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048D490-CEA6-4844-A537-F749658D37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DAEFC9-887F-4E73-9938-6032D52864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CF0CF-134A-404E-A177-9FAAA039F8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6A1B0DC-2D2C-408B-A577-904A2385C0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33954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B55431-EF88-4771-9699-27EF70A551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50"/>
            <a:ext cx="7673389" cy="3816588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DAF57C3-A928-4093-B3FC-ECC2194AE9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4589463"/>
            <a:ext cx="7673389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BFD625-A893-46D3-A518-9E969CB4FE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CAD37A-B380-4B65-9FB9-3FB914120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BE773B6-CD13-4451-9BF3-C4102BA5E8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9420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0C1FBD0A-9F7B-4EBB-9982-B55F5F9806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88CFF0B8-0BA9-4DD9-B7B2-0655DC8419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C77B910E-9B87-4291-987B-6883212CB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5596CF7-55B3-409D-A36C-F5BE9D625628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92245D23-45D8-474C-8A38-633E99962676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918A8D14-28CA-4095-B2FA-E48B3150AD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1D1F176A-19F1-4537-800D-210F29EC1A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A04C26-6125-4D95-9FC0-50DEB9419E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1534" cy="159174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35401A-13E5-4CED-864F-06D6EECCBC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2341329"/>
            <a:ext cx="5562600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C513523-8F78-4766-91D7-03E329B683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341329"/>
            <a:ext cx="4736534" cy="383563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E5B757F-BAD2-4343-BD57-FC02D0BE19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A30EF3C-A61E-4F43-9C8F-BC9A6455C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19D947-1DC8-4CE9-A031-6EEB776BD0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42997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C5BFA9BB-A51E-4D09-8602-5AD9010463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A60257A1-779B-4048-BC0D-1EA579B5B1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38F4B5D0-AA24-4702-9C01-FC1A03E7B6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1151383" y="2767655"/>
            <a:ext cx="1040617" cy="2833045"/>
            <a:chOff x="11151383" y="2767655"/>
            <a:chExt cx="1040617" cy="2833045"/>
          </a:xfrm>
        </p:grpSpPr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29CBF9BD-1EB2-4122-98FE-F2B5DF8771C9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7C41FF89-01DF-4236-AA4D-243CB8A464B3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FD03BB88-350D-4DE0-BB34-870F643568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</p:grpSp>
      <p:sp>
        <p:nvSpPr>
          <p:cNvPr id="15" name="Texture">
            <a:extLst>
              <a:ext uri="{FF2B5EF4-FFF2-40B4-BE49-F238E27FC236}">
                <a16:creationId xmlns:a16="http://schemas.microsoft.com/office/drawing/2014/main" id="{4A8025C0-8995-4863-A847-7ED1F8CCE8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0162335-6445-435C-A1C6-9F090B9650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10450629" cy="13255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074B3D-418F-464D-91E7-993D0B4801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086" y="2182814"/>
            <a:ext cx="502151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904709-9362-4AB5-9AA2-32F51BF06A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57086" y="3115949"/>
            <a:ext cx="502151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083836-1CF5-406F-B0CB-643F37066CE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890597" y="2182814"/>
            <a:ext cx="501723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64A8670-0F33-4222-AAC9-96A21C47C33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890597" y="3115949"/>
            <a:ext cx="5017232" cy="3073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A1E6970-4A96-4519-9C0E-11E245D56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5FEE249-70F5-4359-B699-23D68A503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2AE510-A38C-45EE-B061-CB02E4E3DD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0047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7A9D1A-F943-4838-BA2F-6DF4F2EC9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638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6FEE401-3424-4696-A6FC-BBEE79379F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1E9D767-A30A-4508-B510-99AB91737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0979DC-F3D5-43AB-8A0F-9C8A14E0C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015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3DCDA0B-9BEE-4B57-8F97-96D5645D06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282AF2-09A1-4A1C-AEB6-577962B71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4D99D9-82B1-496C-ABBC-4FF0C375DC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453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F7D9AFA4-EB8E-4091-A5E2-1B9D163A07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F25018FE-FB44-4E2E-A181-B3476F3E85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A6C7CD4B-70DE-49E2-A336-B6F43F58FF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B4B8BFC9-6F67-47CB-BAE4-45260FBAF397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40F836E5-3C5B-4DE7-B09A-AE00DEE730A9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8E1B8E4-080E-4F43-B33F-59DD21B6B658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07639D4-740A-4B71-8393-99CA375EB4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E7E56E5-1F6A-442B-B5E0-ED19F815D2E2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3774E986-8FE2-4670-A4C0-96E213269BD7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3A5846DF-A106-4887-BE2C-DCD89DAA65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767E81C-AA51-44A0-B21C-757B2F3B9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1957828"/>
          </a:xfrm>
        </p:spPr>
        <p:txBody>
          <a:bodyPr anchor="b">
            <a:normAutofit/>
          </a:bodyPr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A0438A-298D-4466-B55D-F466C345C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668049"/>
            <a:ext cx="4875212" cy="523125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143104-0579-4974-88D2-61DF1A30D3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749024"/>
            <a:ext cx="4314825" cy="3119964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FA32755-0632-47CB-AA69-7EFB212FA1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ED0B4F-5B59-4064-A88B-E9938A40FF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12E7F-93B8-4E93-BCB3-ADE74FC15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93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4F3C1870-4E69-4DE7-BF2F-DE8A7881C6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Color Fill">
            <a:extLst>
              <a:ext uri="{FF2B5EF4-FFF2-40B4-BE49-F238E27FC236}">
                <a16:creationId xmlns:a16="http://schemas.microsoft.com/office/drawing/2014/main" id="{7439AB1C-A8A1-4745-9625-B18FE9160B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11ADDC4D-D9AA-48F8-BD10-2D20F14607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300855" y="0"/>
            <a:ext cx="1891145" cy="5600700"/>
            <a:chOff x="10300855" y="0"/>
            <a:chExt cx="1891145" cy="5600700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C1136312-3085-4615-A743-4EE531585B11}"/>
                </a:ext>
              </a:extLst>
            </p:cNvPr>
            <p:cNvSpPr/>
            <p:nvPr/>
          </p:nvSpPr>
          <p:spPr>
            <a:xfrm>
              <a:off x="11783194" y="2943021"/>
              <a:ext cx="246527" cy="246527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6" name="Graphic 9">
              <a:extLst>
                <a:ext uri="{FF2B5EF4-FFF2-40B4-BE49-F238E27FC236}">
                  <a16:creationId xmlns:a16="http://schemas.microsoft.com/office/drawing/2014/main" id="{29539FE4-376B-4187-A80A-C98EBA23DA30}"/>
                </a:ext>
              </a:extLst>
            </p:cNvPr>
            <p:cNvSpPr/>
            <p:nvPr/>
          </p:nvSpPr>
          <p:spPr>
            <a:xfrm>
              <a:off x="10330568" y="2199078"/>
              <a:ext cx="1195288" cy="119528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lumMod val="75000"/>
                <a:alpha val="65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11DC5D7-2276-4A57-8783-A0EFB00416E9}"/>
                </a:ext>
              </a:extLst>
            </p:cNvPr>
            <p:cNvSpPr/>
            <p:nvPr/>
          </p:nvSpPr>
          <p:spPr>
            <a:xfrm flipV="1">
              <a:off x="11151383" y="4336822"/>
              <a:ext cx="1040617" cy="1263878"/>
            </a:xfrm>
            <a:custGeom>
              <a:avLst/>
              <a:gdLst>
                <a:gd name="connsiteX0" fmla="*/ 1087069 w 1119832"/>
                <a:gd name="connsiteY0" fmla="*/ 1138 h 1360088"/>
                <a:gd name="connsiteX1" fmla="*/ 1119832 w 1119832"/>
                <a:gd name="connsiteY1" fmla="*/ 3278 h 1360088"/>
                <a:gd name="connsiteX2" fmla="*/ 1119832 w 1119832"/>
                <a:gd name="connsiteY2" fmla="*/ 1097964 h 1360088"/>
                <a:gd name="connsiteX3" fmla="*/ 1109686 w 1119832"/>
                <a:gd name="connsiteY3" fmla="*/ 1109686 h 1360088"/>
                <a:gd name="connsiteX4" fmla="*/ 25249 w 1119832"/>
                <a:gd name="connsiteY4" fmla="*/ 1334840 h 1360088"/>
                <a:gd name="connsiteX5" fmla="*/ 250404 w 1119832"/>
                <a:gd name="connsiteY5" fmla="*/ 250404 h 1360088"/>
                <a:gd name="connsiteX6" fmla="*/ 1087069 w 1119832"/>
                <a:gd name="connsiteY6" fmla="*/ 1138 h 13600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119832" h="1360088">
                  <a:moveTo>
                    <a:pt x="1087069" y="1138"/>
                  </a:moveTo>
                  <a:lnTo>
                    <a:pt x="1119832" y="3278"/>
                  </a:lnTo>
                  <a:lnTo>
                    <a:pt x="1119832" y="1097964"/>
                  </a:lnTo>
                  <a:lnTo>
                    <a:pt x="1109686" y="1109686"/>
                  </a:lnTo>
                  <a:cubicBezTo>
                    <a:pt x="748058" y="1471314"/>
                    <a:pt x="25249" y="1334840"/>
                    <a:pt x="25249" y="1334840"/>
                  </a:cubicBezTo>
                  <a:cubicBezTo>
                    <a:pt x="25249" y="1334840"/>
                    <a:pt x="-111224" y="612032"/>
                    <a:pt x="250404" y="250404"/>
                  </a:cubicBezTo>
                  <a:cubicBezTo>
                    <a:pt x="476422" y="24386"/>
                    <a:pt x="843525" y="-7060"/>
                    <a:pt x="1087069" y="1138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57D5B578-4971-4ADC-97D8-B9CEF52AA71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11638492" y="2767655"/>
              <a:ext cx="553508" cy="1567713"/>
            </a:xfrm>
            <a:custGeom>
              <a:avLst/>
              <a:gdLst>
                <a:gd name="connsiteX0" fmla="*/ 612019 w 612019"/>
                <a:gd name="connsiteY0" fmla="*/ 0 h 1733435"/>
                <a:gd name="connsiteX1" fmla="*/ 612019 w 612019"/>
                <a:gd name="connsiteY1" fmla="*/ 1733435 h 1733435"/>
                <a:gd name="connsiteX2" fmla="*/ 180103 w 612019"/>
                <a:gd name="connsiteY2" fmla="*/ 1301519 h 1733435"/>
                <a:gd name="connsiteX3" fmla="*/ 180103 w 612019"/>
                <a:gd name="connsiteY3" fmla="*/ 431916 h 1733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612019" h="1733435">
                  <a:moveTo>
                    <a:pt x="612019" y="0"/>
                  </a:moveTo>
                  <a:lnTo>
                    <a:pt x="612019" y="1733435"/>
                  </a:lnTo>
                  <a:lnTo>
                    <a:pt x="180103" y="1301519"/>
                  </a:lnTo>
                  <a:cubicBezTo>
                    <a:pt x="-60034" y="1061382"/>
                    <a:pt x="-60034" y="672053"/>
                    <a:pt x="180103" y="431916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/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2D968E77-E43D-4870-93BC-CBF1947336B3}"/>
                </a:ext>
              </a:extLst>
            </p:cNvPr>
            <p:cNvSpPr/>
            <p:nvPr/>
          </p:nvSpPr>
          <p:spPr>
            <a:xfrm flipH="1">
              <a:off x="10300855" y="0"/>
              <a:ext cx="1891145" cy="1891145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chemeClr val="accent1"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  <p:sp>
          <p:nvSpPr>
            <p:cNvPr id="20" name="Graphic 9">
              <a:extLst>
                <a:ext uri="{FF2B5EF4-FFF2-40B4-BE49-F238E27FC236}">
                  <a16:creationId xmlns:a16="http://schemas.microsoft.com/office/drawing/2014/main" id="{1221D41A-E71E-4587-A876-F8778E7C03E1}"/>
                </a:ext>
              </a:extLst>
            </p:cNvPr>
            <p:cNvSpPr/>
            <p:nvPr/>
          </p:nvSpPr>
          <p:spPr>
            <a:xfrm flipH="1">
              <a:off x="10424367" y="122795"/>
              <a:ext cx="1644119" cy="164411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/>
            </a:p>
          </p:txBody>
        </p:sp>
      </p:grpSp>
      <p:sp>
        <p:nvSpPr>
          <p:cNvPr id="13" name="Texture">
            <a:extLst>
              <a:ext uri="{FF2B5EF4-FFF2-40B4-BE49-F238E27FC236}">
                <a16:creationId xmlns:a16="http://schemas.microsoft.com/office/drawing/2014/main" id="{50457195-385D-490A-91AB-30B969C619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06FF6D-24FA-4E04-90ED-7DBE228B2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4314825" cy="2235711"/>
          </a:xfrm>
        </p:spPr>
        <p:txBody>
          <a:bodyPr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432D78B-0E21-420F-9DFF-6131CB0F7E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668049"/>
            <a:ext cx="4958436" cy="523125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8AC2A57-1064-4391-B96B-4D04305E0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57200" y="2941222"/>
            <a:ext cx="4314825" cy="2927765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D04EB0-850A-4256-8D12-E01A201A4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08048B-57AF-4F53-BC84-8E0A1033FBEC}" type="datetimeFigureOut">
              <a:rPr lang="en-US" smtClean="0"/>
              <a:t>7/30/2026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9CF4AF-C757-4552-AB8A-3B89C37464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62A368-F12B-4B5E-82F0-A6AEE6AF2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8A8A1B-4E1E-43EF-8A39-7D4A3879B9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9519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F358BAA-9C8A-4E17-BAD8-32FD6FFEA7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0" name="Color Fill">
            <a:extLst>
              <a:ext uri="{FF2B5EF4-FFF2-40B4-BE49-F238E27FC236}">
                <a16:creationId xmlns:a16="http://schemas.microsoft.com/office/drawing/2014/main" id="{4D6F41A4-BEE3-4935-9371-4ADEA67A22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26F010-956A-40BC-8A1F-8002DC729B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8351566" y="0"/>
            <a:ext cx="3840434" cy="6858000"/>
            <a:chOff x="8351565" y="0"/>
            <a:chExt cx="3840434" cy="6858000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D386E468-0048-46C4-ADDD-FBE7A6AE9F31}"/>
                </a:ext>
              </a:extLst>
            </p:cNvPr>
            <p:cNvSpPr/>
            <p:nvPr/>
          </p:nvSpPr>
          <p:spPr>
            <a:xfrm>
              <a:off x="11260165" y="519204"/>
              <a:ext cx="474635" cy="4746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C5B35ED4-0C31-4C8C-A45E-6A3EDEAB2867}"/>
                </a:ext>
              </a:extLst>
            </p:cNvPr>
            <p:cNvSpPr/>
            <p:nvPr/>
          </p:nvSpPr>
          <p:spPr>
            <a:xfrm>
              <a:off x="8385871" y="0"/>
              <a:ext cx="2955657" cy="679194"/>
            </a:xfrm>
            <a:custGeom>
              <a:avLst/>
              <a:gdLst>
                <a:gd name="connsiteX0" fmla="*/ 0 w 2955657"/>
                <a:gd name="connsiteY0" fmla="*/ 0 h 679194"/>
                <a:gd name="connsiteX1" fmla="*/ 2955657 w 2955657"/>
                <a:gd name="connsiteY1" fmla="*/ 0 h 679194"/>
                <a:gd name="connsiteX2" fmla="*/ 2892839 w 2955657"/>
                <a:gd name="connsiteY2" fmla="*/ 84007 h 679194"/>
                <a:gd name="connsiteX3" fmla="*/ 1630760 w 2955657"/>
                <a:gd name="connsiteY3" fmla="*/ 679194 h 679194"/>
                <a:gd name="connsiteX4" fmla="*/ 0 w 2955657"/>
                <a:gd name="connsiteY4" fmla="*/ 679194 h 67919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955657" h="679194">
                  <a:moveTo>
                    <a:pt x="0" y="0"/>
                  </a:moveTo>
                  <a:lnTo>
                    <a:pt x="2955657" y="0"/>
                  </a:lnTo>
                  <a:lnTo>
                    <a:pt x="2892839" y="84007"/>
                  </a:lnTo>
                  <a:cubicBezTo>
                    <a:pt x="2592855" y="447504"/>
                    <a:pt x="2138868" y="679194"/>
                    <a:pt x="1630760" y="679194"/>
                  </a:cubicBezTo>
                  <a:lnTo>
                    <a:pt x="0" y="679194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B40A1EF3-FA93-48F4-9F82-BC0C79635750}"/>
                </a:ext>
              </a:extLst>
            </p:cNvPr>
            <p:cNvSpPr/>
            <p:nvPr/>
          </p:nvSpPr>
          <p:spPr>
            <a:xfrm>
              <a:off x="8351565" y="4121414"/>
              <a:ext cx="3266317" cy="2736586"/>
            </a:xfrm>
            <a:custGeom>
              <a:avLst/>
              <a:gdLst>
                <a:gd name="connsiteX0" fmla="*/ 1635557 w 3266317"/>
                <a:gd name="connsiteY0" fmla="*/ 0 h 2736586"/>
                <a:gd name="connsiteX1" fmla="*/ 3266317 w 3266317"/>
                <a:gd name="connsiteY1" fmla="*/ 0 h 2736586"/>
                <a:gd name="connsiteX2" fmla="*/ 3266317 w 3266317"/>
                <a:gd name="connsiteY2" fmla="*/ 1630760 h 2736586"/>
                <a:gd name="connsiteX3" fmla="*/ 2892838 w 3266317"/>
                <a:gd name="connsiteY3" fmla="*/ 2671131 h 2736586"/>
                <a:gd name="connsiteX4" fmla="*/ 2833348 w 3266317"/>
                <a:gd name="connsiteY4" fmla="*/ 2736586 h 2736586"/>
                <a:gd name="connsiteX5" fmla="*/ 0 w 3266317"/>
                <a:gd name="connsiteY5" fmla="*/ 2736586 h 2736586"/>
                <a:gd name="connsiteX6" fmla="*/ 0 w 3266317"/>
                <a:gd name="connsiteY6" fmla="*/ 1635558 h 2736586"/>
                <a:gd name="connsiteX7" fmla="*/ 1635557 w 3266317"/>
                <a:gd name="connsiteY7" fmla="*/ 0 h 27365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3266317" h="2736586">
                  <a:moveTo>
                    <a:pt x="1635557" y="0"/>
                  </a:moveTo>
                  <a:lnTo>
                    <a:pt x="3266317" y="0"/>
                  </a:lnTo>
                  <a:lnTo>
                    <a:pt x="3266317" y="1630760"/>
                  </a:lnTo>
                  <a:cubicBezTo>
                    <a:pt x="3266317" y="2025955"/>
                    <a:pt x="3126159" y="2388411"/>
                    <a:pt x="2892838" y="2671131"/>
                  </a:cubicBezTo>
                  <a:lnTo>
                    <a:pt x="2833348" y="2736586"/>
                  </a:lnTo>
                  <a:lnTo>
                    <a:pt x="0" y="2736586"/>
                  </a:lnTo>
                  <a:lnTo>
                    <a:pt x="0" y="1635558"/>
                  </a:lnTo>
                  <a:cubicBezTo>
                    <a:pt x="0" y="732255"/>
                    <a:pt x="732254" y="0"/>
                    <a:pt x="1635557" y="0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A985F09D-6969-44D0-B04F-4EDE0FEDAF63}"/>
                </a:ext>
              </a:extLst>
            </p:cNvPr>
            <p:cNvSpPr/>
            <p:nvPr/>
          </p:nvSpPr>
          <p:spPr>
            <a:xfrm>
              <a:off x="11755674" y="3386384"/>
              <a:ext cx="436325" cy="1309674"/>
            </a:xfrm>
            <a:custGeom>
              <a:avLst/>
              <a:gdLst>
                <a:gd name="connsiteX0" fmla="*/ 470325 w 477612"/>
                <a:gd name="connsiteY0" fmla="*/ 0 h 1433600"/>
                <a:gd name="connsiteX1" fmla="*/ 475607 w 477612"/>
                <a:gd name="connsiteY1" fmla="*/ 3701 h 1433600"/>
                <a:gd name="connsiteX2" fmla="*/ 477612 w 477612"/>
                <a:gd name="connsiteY2" fmla="*/ 5160 h 1433600"/>
                <a:gd name="connsiteX3" fmla="*/ 477612 w 477612"/>
                <a:gd name="connsiteY3" fmla="*/ 1428441 h 1433600"/>
                <a:gd name="connsiteX4" fmla="*/ 475607 w 477612"/>
                <a:gd name="connsiteY4" fmla="*/ 1429900 h 1433600"/>
                <a:gd name="connsiteX5" fmla="*/ 470325 w 477612"/>
                <a:gd name="connsiteY5" fmla="*/ 1433600 h 1433600"/>
                <a:gd name="connsiteX6" fmla="*/ 0 w 477612"/>
                <a:gd name="connsiteY6" fmla="*/ 716800 h 1433600"/>
                <a:gd name="connsiteX7" fmla="*/ 470325 w 477612"/>
                <a:gd name="connsiteY7" fmla="*/ 0 h 1433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477612" h="1433600">
                  <a:moveTo>
                    <a:pt x="470325" y="0"/>
                  </a:moveTo>
                  <a:cubicBezTo>
                    <a:pt x="470325" y="0"/>
                    <a:pt x="472162" y="1254"/>
                    <a:pt x="475607" y="3701"/>
                  </a:cubicBezTo>
                  <a:lnTo>
                    <a:pt x="477612" y="5160"/>
                  </a:lnTo>
                  <a:lnTo>
                    <a:pt x="477612" y="1428441"/>
                  </a:lnTo>
                  <a:lnTo>
                    <a:pt x="475607" y="1429900"/>
                  </a:lnTo>
                  <a:cubicBezTo>
                    <a:pt x="472162" y="1432347"/>
                    <a:pt x="470325" y="1433600"/>
                    <a:pt x="470325" y="1433600"/>
                  </a:cubicBezTo>
                  <a:cubicBezTo>
                    <a:pt x="470325" y="1433600"/>
                    <a:pt x="0" y="1112672"/>
                    <a:pt x="0" y="716800"/>
                  </a:cubicBezTo>
                  <a:cubicBezTo>
                    <a:pt x="0" y="320929"/>
                    <a:pt x="470325" y="0"/>
                    <a:pt x="470325" y="0"/>
                  </a:cubicBezTo>
                  <a:close/>
                </a:path>
              </a:pathLst>
            </a:custGeom>
            <a:pattFill prst="pct5">
              <a:fgClr>
                <a:schemeClr val="accent4">
                  <a:lumMod val="20000"/>
                  <a:lumOff val="80000"/>
                </a:schemeClr>
              </a:fgClr>
              <a:bgClr>
                <a:schemeClr val="accent4">
                  <a:lumMod val="60000"/>
                  <a:lumOff val="40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 dirty="0"/>
            </a:p>
          </p:txBody>
        </p:sp>
        <p:sp>
          <p:nvSpPr>
            <p:cNvPr id="18" name="Graphic 9">
              <a:extLst>
                <a:ext uri="{FF2B5EF4-FFF2-40B4-BE49-F238E27FC236}">
                  <a16:creationId xmlns:a16="http://schemas.microsoft.com/office/drawing/2014/main" id="{003913A0-A3C0-4ED8-8920-318068FBC46F}"/>
                </a:ext>
              </a:extLst>
            </p:cNvPr>
            <p:cNvSpPr/>
            <p:nvPr/>
          </p:nvSpPr>
          <p:spPr>
            <a:xfrm>
              <a:off x="8385870" y="791588"/>
              <a:ext cx="3232012" cy="3232012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pattFill prst="pct5">
              <a:fgClr>
                <a:schemeClr val="accent4">
                  <a:lumMod val="60000"/>
                  <a:lumOff val="40000"/>
                </a:schemeClr>
              </a:fgClr>
              <a:bgClr>
                <a:schemeClr val="accent1">
                  <a:lumMod val="75000"/>
                </a:schemeClr>
              </a:bgClr>
            </a:patt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lvl="0"/>
              <a:endParaRPr lang="en-US"/>
            </a:p>
          </p:txBody>
        </p:sp>
      </p:grpSp>
      <p:sp>
        <p:nvSpPr>
          <p:cNvPr id="12" name="Texture">
            <a:extLst>
              <a:ext uri="{FF2B5EF4-FFF2-40B4-BE49-F238E27FC236}">
                <a16:creationId xmlns:a16="http://schemas.microsoft.com/office/drawing/2014/main" id="{7FE1D329-7CB2-4DF5-B0C0-36DD19EBC6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13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93083B5-1505-44FE-894D-AA1AB6D60F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68049"/>
            <a:ext cx="7685037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3F3930-F8C8-43B1-BC1A-6264F4ACB2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096713"/>
            <a:ext cx="7685037" cy="40802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F4F2F7-3ECA-43D7-BFF3-FBB407AEAB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08048B-57AF-4F53-BC84-8E0A1033FBEC}" type="datetimeFigureOut">
              <a:rPr lang="en-US" smtClean="0"/>
              <a:pPr/>
              <a:t>7/30/2026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A193F-0B61-43DD-8E45-EFEAC43E382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15544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625961-D3A8-4945-AEE4-EE1952DBDC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54512" y="6355080"/>
            <a:ext cx="79552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pc="11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8A8A1B-4E1E-43EF-8A39-7D4A3879B94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35168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2" r:id="rId1"/>
    <p:sldLayoutId id="2147483753" r:id="rId2"/>
    <p:sldLayoutId id="2147483754" r:id="rId3"/>
    <p:sldLayoutId id="2147483755" r:id="rId4"/>
    <p:sldLayoutId id="2147483756" r:id="rId5"/>
    <p:sldLayoutId id="2147483762" r:id="rId6"/>
    <p:sldLayoutId id="2147483757" r:id="rId7"/>
    <p:sldLayoutId id="2147483758" r:id="rId8"/>
    <p:sldLayoutId id="2147483759" r:id="rId9"/>
    <p:sldLayoutId id="2147483761" r:id="rId10"/>
    <p:sldLayoutId id="214748376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fittoplay.org/smart-to-know/free-get-set-app-for-download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2.jpeg"/><Relationship Id="rId4" Type="http://schemas.openxmlformats.org/officeDocument/2006/relationships/hyperlink" Target="https://ubortho.com/wp-content/uploads/2020/02/FIFA-11-for-kids.pdf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orthside.com/sportsmedicinespecialists/services/soccer-medicine-program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Background Fill">
            <a:extLst>
              <a:ext uri="{FF2B5EF4-FFF2-40B4-BE49-F238E27FC236}">
                <a16:creationId xmlns:a16="http://schemas.microsoft.com/office/drawing/2014/main" id="{A7971386-B2B0-4A38-8D3B-8CF23AAA61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35" name="Color Fill">
            <a:extLst>
              <a:ext uri="{FF2B5EF4-FFF2-40B4-BE49-F238E27FC236}">
                <a16:creationId xmlns:a16="http://schemas.microsoft.com/office/drawing/2014/main" id="{8BECD55C-E611-4BCD-B45E-BF01D62348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Graphic 9">
            <a:extLst>
              <a:ext uri="{FF2B5EF4-FFF2-40B4-BE49-F238E27FC236}">
                <a16:creationId xmlns:a16="http://schemas.microsoft.com/office/drawing/2014/main" id="{F06D24B5-CEAF-4471-B212-2313FAF273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39" name="Texture">
            <a:extLst>
              <a:ext uri="{FF2B5EF4-FFF2-40B4-BE49-F238E27FC236}">
                <a16:creationId xmlns:a16="http://schemas.microsoft.com/office/drawing/2014/main" id="{0D29D77D-2D4E-4868-960B-BEDA724F5C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4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D14F764-40AC-060D-690E-3066715478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199" y="676656"/>
            <a:ext cx="4279631" cy="3063240"/>
          </a:xfrm>
        </p:spPr>
        <p:txBody>
          <a:bodyPr>
            <a:normAutofit/>
          </a:bodyPr>
          <a:lstStyle/>
          <a:p>
            <a:r>
              <a:rPr lang="en-US" dirty="0"/>
              <a:t>Injury Risk Reduction Warm Up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150D48-1362-C831-86EC-84402E3BE4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199" y="3840480"/>
            <a:ext cx="4279631" cy="2340864"/>
          </a:xfrm>
        </p:spPr>
        <p:txBody>
          <a:bodyPr>
            <a:normAutofit/>
          </a:bodyPr>
          <a:lstStyle/>
          <a:p>
            <a:r>
              <a:rPr lang="en-US" dirty="0"/>
              <a:t>Northside Hospital Orthopedics Soccer Medicine Program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4ED56BB-B152-2210-1583-BEC2649613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1690" y="766563"/>
            <a:ext cx="1581242" cy="2470691"/>
          </a:xfrm>
          <a:prstGeom prst="rect">
            <a:avLst/>
          </a:prstGeom>
        </p:spPr>
      </p:pic>
      <p:pic>
        <p:nvPicPr>
          <p:cNvPr id="4" name="Video 3" descr="Soccer Ball Hitting The Net Goal">
            <a:extLst>
              <a:ext uri="{FF2B5EF4-FFF2-40B4-BE49-F238E27FC236}">
                <a16:creationId xmlns:a16="http://schemas.microsoft.com/office/drawing/2014/main" id="{8FEFF6B4-5D90-9164-1730-F026FE3DE3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 r="-1" b="283"/>
          <a:stretch>
            <a:fillRect/>
          </a:stretch>
        </p:blipFill>
        <p:spPr>
          <a:xfrm>
            <a:off x="6603693" y="3430860"/>
            <a:ext cx="4117237" cy="2309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3420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mute="1">
                <p:cTn id="12" repeatCount="indefinite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C34B9-F6A6-5FED-A9F0-EE406177A2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 Injury and Enhance Performance (PEP)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A8C5E6-9D18-F0D6-EA73-D751EB69E6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Stretching</a:t>
            </a:r>
          </a:p>
          <a:p>
            <a:pPr marL="0" indent="0">
              <a:buNone/>
            </a:pPr>
            <a:r>
              <a:rPr lang="en-US" dirty="0"/>
              <a:t>15. Calf Stretch 30 seconds x 2 reps 10 min-11 min</a:t>
            </a:r>
          </a:p>
          <a:p>
            <a:pPr marL="0" indent="0">
              <a:buNone/>
            </a:pPr>
            <a:r>
              <a:rPr lang="en-US" dirty="0"/>
              <a:t>16. Quadricep Stretch 30 seconds x 2 reps 11 min-12 min</a:t>
            </a:r>
          </a:p>
          <a:p>
            <a:pPr marL="0" indent="0">
              <a:buNone/>
            </a:pPr>
            <a:r>
              <a:rPr lang="en-US" dirty="0"/>
              <a:t>17. Figure Four Hamstring Stretch 30 sec x 2 reps 12 min-13 min</a:t>
            </a:r>
          </a:p>
          <a:p>
            <a:pPr marL="0" indent="0">
              <a:buNone/>
            </a:pPr>
            <a:r>
              <a:rPr lang="en-US" dirty="0"/>
              <a:t>18. Inner Thigh Stretch 20 sec x 3 reps 13 min-14 min</a:t>
            </a:r>
          </a:p>
          <a:p>
            <a:pPr marL="0" indent="0">
              <a:buNone/>
            </a:pPr>
            <a:r>
              <a:rPr lang="en-US" dirty="0"/>
              <a:t>19. Hip Flexor Stretch 30 sec x 2 reps 14 min-15 min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B93DF6E-31CE-54B7-6515-00E0EE9AAF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1852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7454AB-4FD3-A44A-CCFE-BCAB3B4FFD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Match Day Warm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91160EE-4F12-54BA-5F18-8C9752EC3C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Created using a combination of FIFA 11+ and PEP Program (skipping the strengthening exercises which should only be done on training days)</a:t>
            </a:r>
          </a:p>
          <a:p>
            <a:pPr marL="0" indent="0">
              <a:buNone/>
            </a:pPr>
            <a:r>
              <a:rPr lang="en-US" dirty="0"/>
              <a:t>1. Jog cone to cone</a:t>
            </a:r>
          </a:p>
          <a:p>
            <a:pPr marL="0" indent="0">
              <a:buNone/>
            </a:pPr>
            <a:r>
              <a:rPr lang="en-US" dirty="0"/>
              <a:t>2. Shuttle Run</a:t>
            </a:r>
          </a:p>
          <a:p>
            <a:pPr marL="0" indent="0">
              <a:buNone/>
            </a:pPr>
            <a:r>
              <a:rPr lang="en-US" dirty="0"/>
              <a:t>3. Backward Running</a:t>
            </a:r>
          </a:p>
          <a:p>
            <a:pPr marL="0" indent="0">
              <a:buNone/>
            </a:pPr>
            <a:r>
              <a:rPr lang="en-US" dirty="0"/>
              <a:t>4. Hip Out</a:t>
            </a:r>
          </a:p>
          <a:p>
            <a:pPr marL="0" indent="0">
              <a:buNone/>
            </a:pPr>
            <a:r>
              <a:rPr lang="en-US" dirty="0"/>
              <a:t>5. Hip In</a:t>
            </a:r>
          </a:p>
          <a:p>
            <a:pPr marL="0" indent="0">
              <a:buNone/>
            </a:pPr>
            <a:r>
              <a:rPr lang="en-US" dirty="0"/>
              <a:t>6. Quick Forwards and Backwards</a:t>
            </a:r>
          </a:p>
          <a:p>
            <a:pPr marL="0" indent="0">
              <a:buNone/>
            </a:pPr>
            <a:r>
              <a:rPr lang="en-US" dirty="0"/>
              <a:t>7. Squat with Toe Raise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E7A2EA6-5B12-B5DF-2401-B988E5A705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83432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BA34F-9071-9779-82A0-18F4EB801F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Match Day Warm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E0A436-F778-9A8E-A422-02D7BAC5960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8. Jumping Vertical Jumps</a:t>
            </a:r>
          </a:p>
          <a:p>
            <a:pPr marL="0" indent="0">
              <a:buNone/>
            </a:pPr>
            <a:r>
              <a:rPr lang="en-US" dirty="0"/>
              <a:t>9. Lateral Hops over Cone</a:t>
            </a:r>
          </a:p>
          <a:p>
            <a:pPr marL="0" indent="0">
              <a:buNone/>
            </a:pPr>
            <a:r>
              <a:rPr lang="en-US" dirty="0"/>
              <a:t>10. Forward/Backward Hops over Cone</a:t>
            </a:r>
          </a:p>
          <a:p>
            <a:pPr marL="0" indent="0">
              <a:buNone/>
            </a:pPr>
            <a:r>
              <a:rPr lang="en-US" dirty="0"/>
              <a:t>11. Single Leg Hops over Cone</a:t>
            </a:r>
          </a:p>
          <a:p>
            <a:pPr marL="0" indent="0">
              <a:buNone/>
            </a:pPr>
            <a:r>
              <a:rPr lang="en-US" dirty="0"/>
              <a:t>12. Scissors Jump</a:t>
            </a:r>
          </a:p>
          <a:p>
            <a:pPr marL="0" indent="0">
              <a:buNone/>
            </a:pPr>
            <a:r>
              <a:rPr lang="en-US" dirty="0"/>
              <a:t>13. Lateral Diagonal Runs</a:t>
            </a:r>
          </a:p>
          <a:p>
            <a:pPr marL="0" indent="0">
              <a:buNone/>
            </a:pPr>
            <a:r>
              <a:rPr lang="en-US" dirty="0"/>
              <a:t>14. Plant and Cut</a:t>
            </a:r>
          </a:p>
          <a:p>
            <a:pPr marL="0" indent="0">
              <a:buNone/>
            </a:pPr>
            <a:r>
              <a:rPr lang="en-US" dirty="0"/>
              <a:t>15. Bounding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D5633B-E3EE-EC78-7E2A-D378294E6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25257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13" name="Color Fill">
            <a:extLst>
              <a:ext uri="{FF2B5EF4-FFF2-40B4-BE49-F238E27FC236}">
                <a16:creationId xmlns:a16="http://schemas.microsoft.com/office/drawing/2014/main" id="{3FFB0B4B-B126-43E0-A25C-BA56343325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13DA020-06EA-4BBB-9CBF-BF7961B082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055577" y="0"/>
            <a:ext cx="4109723" cy="6838184"/>
            <a:chOff x="8055577" y="0"/>
            <a:chExt cx="4109723" cy="6838184"/>
          </a:xfrm>
        </p:grpSpPr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0A2A3CE7-D3C6-4121-A19C-ECF3F80EF4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96379" y="2615848"/>
              <a:ext cx="472267" cy="472267"/>
            </a:xfrm>
            <a:prstGeom prst="ellipse">
              <a:avLst/>
            </a:prstGeom>
            <a:solidFill>
              <a:schemeClr val="accent1">
                <a:lumMod val="60000"/>
                <a:lumOff val="40000"/>
                <a:alpha val="6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E285ADF5-9DA8-43E8-93B4-8B3F8987578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055577" y="4963665"/>
              <a:ext cx="256132" cy="25613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3B17F0DD-0DDF-41EF-B611-B966C8A129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13342" y="0"/>
              <a:ext cx="3499900" cy="2960417"/>
            </a:xfrm>
            <a:custGeom>
              <a:avLst/>
              <a:gdLst>
                <a:gd name="connsiteX0" fmla="*/ 489498 w 3499900"/>
                <a:gd name="connsiteY0" fmla="*/ 0 h 2960417"/>
                <a:gd name="connsiteX1" fmla="*/ 3499900 w 3499900"/>
                <a:gd name="connsiteY1" fmla="*/ 0 h 2960417"/>
                <a:gd name="connsiteX2" fmla="*/ 3499900 w 3499900"/>
                <a:gd name="connsiteY2" fmla="*/ 1207897 h 2960417"/>
                <a:gd name="connsiteX3" fmla="*/ 1747380 w 3499900"/>
                <a:gd name="connsiteY3" fmla="*/ 2960417 h 2960417"/>
                <a:gd name="connsiteX4" fmla="*/ 0 w 3499900"/>
                <a:gd name="connsiteY4" fmla="*/ 2960417 h 2960417"/>
                <a:gd name="connsiteX5" fmla="*/ 0 w 3499900"/>
                <a:gd name="connsiteY5" fmla="*/ 1213037 h 2960417"/>
                <a:gd name="connsiteX6" fmla="*/ 400187 w 3499900"/>
                <a:gd name="connsiteY6" fmla="*/ 98267 h 29604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499900" h="2960417">
                  <a:moveTo>
                    <a:pt x="489498" y="0"/>
                  </a:moveTo>
                  <a:lnTo>
                    <a:pt x="3499900" y="0"/>
                  </a:lnTo>
                  <a:lnTo>
                    <a:pt x="3499900" y="1207897"/>
                  </a:lnTo>
                  <a:cubicBezTo>
                    <a:pt x="3499900" y="2175797"/>
                    <a:pt x="2715280" y="2960417"/>
                    <a:pt x="1747380" y="2960417"/>
                  </a:cubicBezTo>
                  <a:lnTo>
                    <a:pt x="0" y="2960417"/>
                  </a:lnTo>
                  <a:lnTo>
                    <a:pt x="0" y="1213037"/>
                  </a:lnTo>
                  <a:cubicBezTo>
                    <a:pt x="0" y="789581"/>
                    <a:pt x="150181" y="401205"/>
                    <a:pt x="400187" y="98267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20000"/>
              </a:schemeClr>
            </a:solidFill>
            <a:ln w="93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9" name="Graphic 9">
              <a:extLst>
                <a:ext uri="{FF2B5EF4-FFF2-40B4-BE49-F238E27FC236}">
                  <a16:creationId xmlns:a16="http://schemas.microsoft.com/office/drawing/2014/main" id="{A606F1F9-D279-40D1-A08D-25EA4CA3E6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446864" y="3049515"/>
              <a:ext cx="3718436" cy="3788669"/>
            </a:xfrm>
            <a:custGeom>
              <a:avLst/>
              <a:gdLst>
                <a:gd name="connsiteX0" fmla="*/ 6861546 w 6861545"/>
                <a:gd name="connsiteY0" fmla="*/ 6861546 h 6861545"/>
                <a:gd name="connsiteX1" fmla="*/ 3435812 w 6861545"/>
                <a:gd name="connsiteY1" fmla="*/ 6861546 h 6861545"/>
                <a:gd name="connsiteX2" fmla="*/ 0 w 6861545"/>
                <a:gd name="connsiteY2" fmla="*/ 3425734 h 6861545"/>
                <a:gd name="connsiteX3" fmla="*/ 0 w 6861545"/>
                <a:gd name="connsiteY3" fmla="*/ 0 h 6861545"/>
                <a:gd name="connsiteX4" fmla="*/ 3425734 w 6861545"/>
                <a:gd name="connsiteY4" fmla="*/ 0 h 6861545"/>
                <a:gd name="connsiteX5" fmla="*/ 6861546 w 6861545"/>
                <a:gd name="connsiteY5" fmla="*/ 3435812 h 6861545"/>
                <a:gd name="connsiteX6" fmla="*/ 6861546 w 6861545"/>
                <a:gd name="connsiteY6" fmla="*/ 6861546 h 68615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861545" h="6861545">
                  <a:moveTo>
                    <a:pt x="6861546" y="6861546"/>
                  </a:moveTo>
                  <a:lnTo>
                    <a:pt x="3435812" y="6861546"/>
                  </a:lnTo>
                  <a:cubicBezTo>
                    <a:pt x="1538245" y="6861546"/>
                    <a:pt x="0" y="5323301"/>
                    <a:pt x="0" y="3425734"/>
                  </a:cubicBezTo>
                  <a:lnTo>
                    <a:pt x="0" y="0"/>
                  </a:lnTo>
                  <a:lnTo>
                    <a:pt x="3425734" y="0"/>
                  </a:lnTo>
                  <a:cubicBezTo>
                    <a:pt x="5323301" y="0"/>
                    <a:pt x="6861546" y="1538245"/>
                    <a:pt x="6861546" y="3435812"/>
                  </a:cubicBezTo>
                  <a:lnTo>
                    <a:pt x="6861546" y="6861546"/>
                  </a:lnTo>
                  <a:close/>
                </a:path>
              </a:pathLst>
            </a:custGeom>
            <a:solidFill>
              <a:srgbClr val="FFFFFF"/>
            </a:solidFill>
            <a:ln w="38100" cap="flat">
              <a:solidFill>
                <a:srgbClr val="F7F7F7"/>
              </a:solidFill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CF87967F-476D-4293-B7A1-DF99B17497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654392" y="1"/>
              <a:ext cx="3031863" cy="2730425"/>
            </a:xfrm>
            <a:custGeom>
              <a:avLst/>
              <a:gdLst>
                <a:gd name="connsiteX0" fmla="*/ 612953 w 3031863"/>
                <a:gd name="connsiteY0" fmla="*/ 0 h 2730425"/>
                <a:gd name="connsiteX1" fmla="*/ 3031863 w 3031863"/>
                <a:gd name="connsiteY1" fmla="*/ 0 h 2730425"/>
                <a:gd name="connsiteX2" fmla="*/ 3031863 w 3031863"/>
                <a:gd name="connsiteY2" fmla="*/ 1212267 h 2730425"/>
                <a:gd name="connsiteX3" fmla="*/ 1513705 w 3031863"/>
                <a:gd name="connsiteY3" fmla="*/ 2730425 h 2730425"/>
                <a:gd name="connsiteX4" fmla="*/ 0 w 3031863"/>
                <a:gd name="connsiteY4" fmla="*/ 2730425 h 2730425"/>
                <a:gd name="connsiteX5" fmla="*/ 0 w 3031863"/>
                <a:gd name="connsiteY5" fmla="*/ 1216720 h 2730425"/>
                <a:gd name="connsiteX6" fmla="*/ 552465 w 3031863"/>
                <a:gd name="connsiteY6" fmla="*/ 45232 h 27304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031863" h="2730425">
                  <a:moveTo>
                    <a:pt x="612953" y="0"/>
                  </a:moveTo>
                  <a:lnTo>
                    <a:pt x="3031863" y="0"/>
                  </a:lnTo>
                  <a:lnTo>
                    <a:pt x="3031863" y="1212267"/>
                  </a:lnTo>
                  <a:cubicBezTo>
                    <a:pt x="3031863" y="2050732"/>
                    <a:pt x="2352170" y="2730425"/>
                    <a:pt x="1513705" y="2730425"/>
                  </a:cubicBezTo>
                  <a:lnTo>
                    <a:pt x="0" y="2730425"/>
                  </a:lnTo>
                  <a:lnTo>
                    <a:pt x="0" y="1216720"/>
                  </a:lnTo>
                  <a:cubicBezTo>
                    <a:pt x="0" y="745084"/>
                    <a:pt x="215059" y="323683"/>
                    <a:pt x="552465" y="45232"/>
                  </a:cubicBezTo>
                  <a:close/>
                </a:path>
              </a:pathLst>
            </a:custGeom>
            <a:solidFill>
              <a:srgbClr val="FFFFFF"/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dirty="0"/>
            </a:p>
          </p:txBody>
        </p:sp>
      </p:grpSp>
      <p:sp>
        <p:nvSpPr>
          <p:cNvPr id="22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F0B332A-4A2B-1B8D-81DC-377A222B1E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58952"/>
            <a:ext cx="6943725" cy="1325563"/>
          </a:xfrm>
        </p:spPr>
        <p:txBody>
          <a:bodyPr anchor="b">
            <a:normAutofit/>
          </a:bodyPr>
          <a:lstStyle/>
          <a:p>
            <a:r>
              <a:rPr lang="en-US" dirty="0"/>
              <a:t>Other 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6D427A-9BB6-B90C-9852-EB2EEB6CF5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5999"/>
            <a:ext cx="6943725" cy="3878709"/>
          </a:xfrm>
        </p:spPr>
        <p:txBody>
          <a:bodyPr>
            <a:normAutofit/>
          </a:bodyPr>
          <a:lstStyle/>
          <a:p>
            <a:r>
              <a:rPr lang="en-US" dirty="0"/>
              <a:t>Get Set – Train Smarter App</a:t>
            </a:r>
          </a:p>
          <a:p>
            <a:pPr lvl="1"/>
            <a:r>
              <a:rPr lang="en-US" dirty="0">
                <a:hlinkClick r:id="rId3"/>
              </a:rPr>
              <a:t>Get Set - Train Smarter app</a:t>
            </a:r>
            <a:endParaRPr lang="en-US" dirty="0"/>
          </a:p>
          <a:p>
            <a:pPr lvl="1"/>
            <a:r>
              <a:rPr lang="en-US" dirty="0"/>
              <a:t>App icon seen at bottom right of this slide </a:t>
            </a:r>
            <a:r>
              <a:rPr lang="en-US" dirty="0">
                <a:sym typeface="Wingdings" panose="05000000000000000000" pitchFamily="2" charset="2"/>
              </a:rPr>
              <a:t></a:t>
            </a:r>
            <a:endParaRPr lang="en-US" dirty="0"/>
          </a:p>
          <a:p>
            <a:pPr lvl="1"/>
            <a:r>
              <a:rPr lang="en-US" dirty="0"/>
              <a:t>Choose ‘Football’ in your favorites</a:t>
            </a:r>
          </a:p>
          <a:p>
            <a:r>
              <a:rPr lang="en-US" dirty="0"/>
              <a:t>FIFA 11+ Kids</a:t>
            </a:r>
          </a:p>
          <a:p>
            <a:pPr lvl="1"/>
            <a:r>
              <a:rPr lang="en-US" dirty="0"/>
              <a:t>For kids 13 years and younger</a:t>
            </a:r>
          </a:p>
          <a:p>
            <a:pPr lvl="1"/>
            <a:r>
              <a:rPr lang="en-US" dirty="0">
                <a:hlinkClick r:id="rId4"/>
              </a:rPr>
              <a:t>FIFA 11+ Kids</a:t>
            </a:r>
            <a:endParaRPr lang="en-US" dirty="0"/>
          </a:p>
          <a:p>
            <a:pPr lvl="1"/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4C07C1-C476-C7AF-8E2D-C71E8FFD8C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8737" y="257130"/>
            <a:ext cx="1337512" cy="208986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4F5F7A7-14F9-85B9-F2D5-685B805120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31338" y="3541598"/>
            <a:ext cx="2555153" cy="2594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8812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1AB7A7-A9F2-28E7-70E1-9E869F6FC9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09209D-DE47-738D-C864-5C0E0A9EF7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Ekstrand J,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Gillquist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J, Liljedahl SO. Prevention of soccer injuries. Supervision by doctor and physiotherapist. Am J Sports Med 1983;11:116–20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Heidt RS Jr.,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Sweeterman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LM,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Carlonas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RL, et al. Avoidance of soccer injuries with preseason conditioning. Am J Sports Med 2000;28:659–62.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Steffen K, Myklebust G, Olsen OE, et al. Preventing injuries in female youth football— a cluster-randomized controlled trial. Scand J Med Sci Sports 2008;18:605–14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Steffen K, Emery CA, Romiti M, et al. High adherence to a neuromuscular injury prevention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(FIFA 11+) improves functional balance and reduces injury risk in Canadian youth female football players: a cluster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randomised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trial. Br J Sports Med 2013;47:794–802</a:t>
            </a:r>
          </a:p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Soligard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T, Myklebust G, Steffen K, et al. Comprehensive warm-up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prevent injuries in young female footballers: cluster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randomised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controlled trial. BMJ 2008;337:a2469</a:t>
            </a:r>
          </a:p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Soligard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T, Nilstad A, Steffen K, et al. Compliance with a comprehensive warm-up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programme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 prevent injuries in youth football. Br J Sports Med 2010;44:787–93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A4D6C6-9F29-2BC5-A4AC-56F6E2BFE3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3581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Background Fill">
            <a:extLst>
              <a:ext uri="{FF2B5EF4-FFF2-40B4-BE49-F238E27FC236}">
                <a16:creationId xmlns:a16="http://schemas.microsoft.com/office/drawing/2014/main" id="{FAFB3478-4AEC-431E-93B2-1593839C16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2" name="Color Fill">
            <a:extLst>
              <a:ext uri="{FF2B5EF4-FFF2-40B4-BE49-F238E27FC236}">
                <a16:creationId xmlns:a16="http://schemas.microsoft.com/office/drawing/2014/main" id="{A8A68745-355E-4D81-AA5F-942C71082A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lumMod val="75000"/>
              <a:lumOff val="25000"/>
              <a:alpha val="40000"/>
            </a:schemeClr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Graphic 9">
            <a:extLst>
              <a:ext uri="{FF2B5EF4-FFF2-40B4-BE49-F238E27FC236}">
                <a16:creationId xmlns:a16="http://schemas.microsoft.com/office/drawing/2014/main" id="{9A450B93-9615-4854-BEA5-4A85DF5CD68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86719" y="0"/>
            <a:ext cx="6905281" cy="6858000"/>
          </a:xfrm>
          <a:custGeom>
            <a:avLst/>
            <a:gdLst>
              <a:gd name="connsiteX0" fmla="*/ 6861546 w 6861545"/>
              <a:gd name="connsiteY0" fmla="*/ 6861546 h 6861545"/>
              <a:gd name="connsiteX1" fmla="*/ 3435812 w 6861545"/>
              <a:gd name="connsiteY1" fmla="*/ 6861546 h 6861545"/>
              <a:gd name="connsiteX2" fmla="*/ 0 w 6861545"/>
              <a:gd name="connsiteY2" fmla="*/ 3425734 h 6861545"/>
              <a:gd name="connsiteX3" fmla="*/ 0 w 6861545"/>
              <a:gd name="connsiteY3" fmla="*/ 0 h 6861545"/>
              <a:gd name="connsiteX4" fmla="*/ 3425734 w 6861545"/>
              <a:gd name="connsiteY4" fmla="*/ 0 h 6861545"/>
              <a:gd name="connsiteX5" fmla="*/ 6861546 w 6861545"/>
              <a:gd name="connsiteY5" fmla="*/ 3435812 h 6861545"/>
              <a:gd name="connsiteX6" fmla="*/ 6861546 w 6861545"/>
              <a:gd name="connsiteY6" fmla="*/ 6861546 h 6861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861545" h="6861545">
                <a:moveTo>
                  <a:pt x="6861546" y="6861546"/>
                </a:moveTo>
                <a:lnTo>
                  <a:pt x="3435812" y="6861546"/>
                </a:lnTo>
                <a:cubicBezTo>
                  <a:pt x="1538245" y="6861546"/>
                  <a:pt x="0" y="5323301"/>
                  <a:pt x="0" y="3425734"/>
                </a:cubicBezTo>
                <a:lnTo>
                  <a:pt x="0" y="0"/>
                </a:lnTo>
                <a:lnTo>
                  <a:pt x="3425734" y="0"/>
                </a:lnTo>
                <a:cubicBezTo>
                  <a:pt x="5323301" y="0"/>
                  <a:pt x="6861546" y="1538245"/>
                  <a:pt x="6861546" y="3435812"/>
                </a:cubicBezTo>
                <a:lnTo>
                  <a:pt x="6861546" y="6861546"/>
                </a:lnTo>
                <a:close/>
              </a:path>
            </a:pathLst>
          </a:custGeom>
          <a:solidFill>
            <a:schemeClr val="accent4">
              <a:alpha val="25000"/>
            </a:schemeClr>
          </a:solidFill>
          <a:ln w="9525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26" name="Texture">
            <a:extLst>
              <a:ext uri="{FF2B5EF4-FFF2-40B4-BE49-F238E27FC236}">
                <a16:creationId xmlns:a16="http://schemas.microsoft.com/office/drawing/2014/main" id="{2E922E9E-A29B-4164-A634-B718A43369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blipFill dpi="0" rotWithShape="1">
            <a:blip r:embed="rId2">
              <a:alphaModFix amt="6000"/>
            </a:blip>
            <a:srcRect/>
            <a:tile tx="0" ty="0" sx="100000" sy="100000" flip="none" algn="tl"/>
          </a:blip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4F3D0-D4DF-C368-2CC8-F62773E380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2286000"/>
            <a:ext cx="4640729" cy="3887585"/>
          </a:xfrm>
        </p:spPr>
        <p:txBody>
          <a:bodyPr>
            <a:normAutofit/>
          </a:bodyPr>
          <a:lstStyle/>
          <a:p>
            <a:r>
              <a:rPr lang="en-US" dirty="0">
                <a:hlinkClick r:id="rId3"/>
              </a:rPr>
              <a:t>Northside Hospital Orthopedics - Soccer Medicine Program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AC8EC1F-C469-B2B8-28EF-2E3ED13703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3792" y="1197430"/>
            <a:ext cx="2940013" cy="4593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0666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226544-293A-7C40-5F5C-8D09799764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Purpose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D2359-6193-CA1F-9C94-002A6AAF47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Ensure our athletes properly warm up and reduce risk of injury</a:t>
            </a:r>
          </a:p>
          <a:p>
            <a:r>
              <a:rPr lang="en-US" dirty="0"/>
              <a:t>Warm up should include movements and intensities that will be experienced during a </a:t>
            </a:r>
            <a:r>
              <a:rPr lang="en-US"/>
              <a:t>competitive game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0125583-BAA0-01D2-2D64-D4F0D6A52E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1801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1AC63-438F-0F3C-7605-55F37FFA5F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Training Day Warm Up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A20F6-973D-C88C-9AD2-004EDB799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FIFA 11+</a:t>
            </a:r>
          </a:p>
          <a:p>
            <a:pPr lvl="1"/>
            <a:r>
              <a:rPr lang="en-US" dirty="0"/>
              <a:t>Combination of FIFA 11 and PEP Program</a:t>
            </a:r>
          </a:p>
          <a:p>
            <a:r>
              <a:rPr lang="en-US" dirty="0"/>
              <a:t>Best if done twice a week</a:t>
            </a:r>
          </a:p>
          <a:p>
            <a:r>
              <a:rPr lang="en-US" dirty="0"/>
              <a:t>Shown to reduce training injuries by 37% and match injuries by about 30%</a:t>
            </a:r>
          </a:p>
          <a:p>
            <a:r>
              <a:rPr lang="en-US" dirty="0"/>
              <a:t>Also shown to reduce severe injuries overall by 50%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DED7FAA-B7E7-2121-A4F3-7697873210F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27515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BAC9B-A810-8BC1-4351-79203CD098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FIFA 11+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8FDE34-AABB-A00D-8C31-1751D7330F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Takes 20 minutes to complete and can be used as the warm up for training</a:t>
            </a:r>
          </a:p>
          <a:p>
            <a:r>
              <a:rPr lang="en-US" b="1" dirty="0"/>
              <a:t>Running exercises </a:t>
            </a:r>
            <a:r>
              <a:rPr lang="en-US" dirty="0"/>
              <a:t>– 8 minutes: encompassing cutting, change of direction, decelerating and proper landing techniques</a:t>
            </a:r>
          </a:p>
          <a:p>
            <a:r>
              <a:rPr lang="en-US" b="1" dirty="0"/>
              <a:t>Strength, plyometric and balance exercises </a:t>
            </a:r>
            <a:r>
              <a:rPr lang="en-US" dirty="0"/>
              <a:t>– 10 minutes: focus on core strength, eccentric control and proprioception</a:t>
            </a:r>
          </a:p>
          <a:p>
            <a:r>
              <a:rPr lang="en-US" b="1" dirty="0"/>
              <a:t>Running exercise </a:t>
            </a:r>
            <a:r>
              <a:rPr lang="en-US" dirty="0"/>
              <a:t>– 2 minutes: high-speed and change-of-direction running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240310-8FDA-3E6E-13B6-36303EA21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036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4774C56-B4DB-CE91-4809-4111355623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2062198"/>
            <a:ext cx="12191999" cy="30124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112C1A5-63DB-004F-470B-75A695177E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9181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5FD5D3D-148E-C8FD-8E17-CC2040058F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37160" y="-3240"/>
            <a:ext cx="10910807" cy="6861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5339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609132E-D13F-F589-21F3-4A1D41AF3F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2904418"/>
            <a:ext cx="12192000" cy="179987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392BD19-968C-23A9-796E-D554EAD188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7570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975F0-B20A-6E53-7990-AD165F0E8B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 Injury and Enhance Performance (PEP)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2E6193-8A6A-AEBF-76DB-E52D03C43D0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Another warm up routine with good results in injury prevention, but also enhancing performance</a:t>
            </a:r>
          </a:p>
          <a:p>
            <a:r>
              <a:rPr lang="en-US" dirty="0"/>
              <a:t>Recommended to do 2-3 days a week to see the benefit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D8CD1A-E04F-0EE6-AE79-9C3CE370D4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232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BC5E5F-7E71-A21D-0A1A-001CB6E9A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Prevent Injury and Enhance Performance (PEP) Program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CF74BF-D01C-3A97-866A-385A236FA4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dirty="0"/>
              <a:t>1. Jog cone to cone 30 sec</a:t>
            </a:r>
          </a:p>
          <a:p>
            <a:pPr marL="0" indent="0">
              <a:buNone/>
            </a:pPr>
            <a:r>
              <a:rPr lang="en-US" dirty="0"/>
              <a:t>2. Shuttle Run 30 sec-1 min</a:t>
            </a:r>
          </a:p>
          <a:p>
            <a:pPr marL="0" indent="0">
              <a:buNone/>
            </a:pPr>
            <a:r>
              <a:rPr lang="en-US" dirty="0"/>
              <a:t>3. Backward Running 1 min-1.5 min</a:t>
            </a:r>
          </a:p>
          <a:p>
            <a:pPr marL="0" indent="0">
              <a:buNone/>
            </a:pPr>
            <a:r>
              <a:rPr lang="en-US" dirty="0"/>
              <a:t>4. Walking lunges 1.5 min-2.5 min</a:t>
            </a:r>
          </a:p>
          <a:p>
            <a:pPr marL="0" indent="0">
              <a:buNone/>
            </a:pPr>
            <a:r>
              <a:rPr lang="en-US" dirty="0"/>
              <a:t>5. Russian Hamstring 2.5 min -3.5 min</a:t>
            </a:r>
          </a:p>
          <a:p>
            <a:pPr marL="0" indent="0">
              <a:buNone/>
            </a:pPr>
            <a:r>
              <a:rPr lang="en-US" dirty="0"/>
              <a:t>6. Single Toe Raises 3.5 min-4.5 min</a:t>
            </a:r>
          </a:p>
          <a:p>
            <a:pPr marL="0" indent="0">
              <a:buNone/>
            </a:pPr>
            <a:r>
              <a:rPr lang="en-US" dirty="0"/>
              <a:t>7. Lateral Hops over Cone 4.5 min-5 min</a:t>
            </a:r>
          </a:p>
          <a:p>
            <a:pPr marL="0" indent="0">
              <a:buNone/>
            </a:pPr>
            <a:r>
              <a:rPr lang="en-US" dirty="0"/>
              <a:t>8. Forward/Backward Hops over Cone 5 min-5.5 min</a:t>
            </a:r>
          </a:p>
          <a:p>
            <a:pPr marL="0" indent="0">
              <a:buNone/>
            </a:pPr>
            <a:r>
              <a:rPr lang="en-US" dirty="0"/>
              <a:t>9. Single Leg Hops over Cone 5.5 min-6 min</a:t>
            </a:r>
          </a:p>
          <a:p>
            <a:pPr marL="0" indent="0">
              <a:buNone/>
            </a:pPr>
            <a:r>
              <a:rPr lang="en-US" dirty="0"/>
              <a:t>10. Vertical Jumps with Headers 6 min- 6.5 min</a:t>
            </a:r>
          </a:p>
          <a:p>
            <a:pPr marL="0" indent="0">
              <a:buNone/>
            </a:pPr>
            <a:r>
              <a:rPr lang="en-US" dirty="0"/>
              <a:t>11. Scissors Jump 6.5 min-7 min</a:t>
            </a:r>
          </a:p>
          <a:p>
            <a:pPr marL="0" indent="0">
              <a:buNone/>
            </a:pPr>
            <a:r>
              <a:rPr lang="en-US" dirty="0"/>
              <a:t>12. Forward Run with 3 Step Deceleration 7 min-8 min</a:t>
            </a:r>
          </a:p>
          <a:p>
            <a:pPr marL="0" indent="0">
              <a:buNone/>
            </a:pPr>
            <a:r>
              <a:rPr lang="en-US" dirty="0"/>
              <a:t>13. Lateral Diagonal Runs (3 passes) 8 min-9 min</a:t>
            </a:r>
          </a:p>
          <a:p>
            <a:pPr marL="0" indent="0">
              <a:buNone/>
            </a:pPr>
            <a:r>
              <a:rPr lang="en-US" dirty="0"/>
              <a:t>14. Bounding Run (44 yards) 9 min-10 min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835D79-063D-61C0-61AF-DBB2459E7F4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56819" y="-1"/>
            <a:ext cx="935182" cy="146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095271"/>
      </p:ext>
    </p:extLst>
  </p:cSld>
  <p:clrMapOvr>
    <a:masterClrMapping/>
  </p:clrMapOvr>
</p:sld>
</file>

<file path=ppt/theme/theme1.xml><?xml version="1.0" encoding="utf-8"?>
<a:theme xmlns:a="http://schemas.openxmlformats.org/drawingml/2006/main" name="TropicVTI">
  <a:themeElements>
    <a:clrScheme name="Tropic">
      <a:dk1>
        <a:srgbClr val="000000"/>
      </a:dk1>
      <a:lt1>
        <a:sysClr val="window" lastClr="FFFFFF"/>
      </a:lt1>
      <a:dk2>
        <a:srgbClr val="09392F"/>
      </a:dk2>
      <a:lt2>
        <a:srgbClr val="ECF0F0"/>
      </a:lt2>
      <a:accent1>
        <a:srgbClr val="1EBE9B"/>
      </a:accent1>
      <a:accent2>
        <a:srgbClr val="FD7C7C"/>
      </a:accent2>
      <a:accent3>
        <a:srgbClr val="7DA8B5"/>
      </a:accent3>
      <a:accent4>
        <a:srgbClr val="168E74"/>
      </a:accent4>
      <a:accent5>
        <a:srgbClr val="FB7365"/>
      </a:accent5>
      <a:accent6>
        <a:srgbClr val="D39B17"/>
      </a:accent6>
      <a:hlink>
        <a:srgbClr val="EF08F7"/>
      </a:hlink>
      <a:folHlink>
        <a:srgbClr val="8477FE"/>
      </a:folHlink>
    </a:clrScheme>
    <a:fontScheme name="Tropic">
      <a:majorFont>
        <a:latin typeface="Gill Sans Nova"/>
        <a:ea typeface=""/>
        <a:cs typeface=""/>
      </a:majorFont>
      <a:minorFont>
        <a:latin typeface="Gill Sans No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ropicVTI" id="{DE8751F2-0439-4D1D-A674-AFC241C9701D}" vid="{C41D9140-98E0-4A26-97C4-97FDCB8D6E0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748</Words>
  <Application>Microsoft Office PowerPoint</Application>
  <PresentationFormat>Widescreen</PresentationFormat>
  <Paragraphs>75</Paragraphs>
  <Slides>15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Calibri</vt:lpstr>
      <vt:lpstr>Gill Sans Nova</vt:lpstr>
      <vt:lpstr>Wingdings</vt:lpstr>
      <vt:lpstr>TropicVTI</vt:lpstr>
      <vt:lpstr>Injury Risk Reduction Warm Up</vt:lpstr>
      <vt:lpstr>Purpose</vt:lpstr>
      <vt:lpstr>Training Day Warm Up</vt:lpstr>
      <vt:lpstr>FIFA 11+</vt:lpstr>
      <vt:lpstr>PowerPoint Presentation</vt:lpstr>
      <vt:lpstr>PowerPoint Presentation</vt:lpstr>
      <vt:lpstr>PowerPoint Presentation</vt:lpstr>
      <vt:lpstr>Prevent Injury and Enhance Performance (PEP) Program</vt:lpstr>
      <vt:lpstr>Prevent Injury and Enhance Performance (PEP) Program</vt:lpstr>
      <vt:lpstr>Prevent Injury and Enhance Performance (PEP) Program</vt:lpstr>
      <vt:lpstr>Match Day Warm Up</vt:lpstr>
      <vt:lpstr>Match Day Warm Up</vt:lpstr>
      <vt:lpstr>Other Resources</vt:lpstr>
      <vt:lpstr>References</vt:lpstr>
      <vt:lpstr>PowerPoint Presentation</vt:lpstr>
    </vt:vector>
  </TitlesOfParts>
  <Company>Northside Hospital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Diego Herrera</dc:creator>
  <cp:lastModifiedBy>Diego Herrera</cp:lastModifiedBy>
  <cp:revision>13</cp:revision>
  <dcterms:created xsi:type="dcterms:W3CDTF">2026-07-24T00:41:21Z</dcterms:created>
  <dcterms:modified xsi:type="dcterms:W3CDTF">2026-07-30T17:53:31Z</dcterms:modified>
</cp:coreProperties>
</file>